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7" r:id="rId2"/>
    <p:sldMasterId id="2147483653" r:id="rId3"/>
    <p:sldMasterId id="2147483655" r:id="rId4"/>
    <p:sldMasterId id="2147483659" r:id="rId5"/>
    <p:sldMasterId id="2147483661" r:id="rId6"/>
  </p:sldMasterIdLst>
  <p:notesMasterIdLst>
    <p:notesMasterId r:id="rId8"/>
  </p:notesMasterIdLst>
  <p:sldIdLst>
    <p:sldId id="285" r:id="rId7"/>
  </p:sldIdLst>
  <p:sldSz cx="27432000" cy="16459200"/>
  <p:notesSz cx="36499800" cy="47929800"/>
  <p:defaultTextStyle>
    <a:defPPr>
      <a:defRPr lang="en-US"/>
    </a:defPPr>
    <a:lvl1pPr marL="0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55552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911102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66654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822205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277756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733308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188859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644410" algn="l" defTabSz="2911102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CA99A01C-CE1C-3A45-A2F5-B1AC67D40305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59">
          <p15:clr>
            <a:srgbClr val="A4A3A4"/>
          </p15:clr>
        </p15:guide>
        <p15:guide id="2" orient="horz" pos="144">
          <p15:clr>
            <a:srgbClr val="A4A3A4"/>
          </p15:clr>
        </p15:guide>
        <p15:guide id="3" orient="horz" pos="10080">
          <p15:clr>
            <a:srgbClr val="A4A3A4"/>
          </p15:clr>
        </p15:guide>
        <p15:guide id="4" orient="horz">
          <p15:clr>
            <a:srgbClr val="A4A3A4"/>
          </p15:clr>
        </p15:guide>
        <p15:guide id="5" pos="11193">
          <p15:clr>
            <a:srgbClr val="A4A3A4"/>
          </p15:clr>
        </p15:guide>
        <p15:guide id="6" pos="1691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4187DD-8F02-D313-C50E-6B108A8FD513}" v="11" dt="2026-02-19T05:24:45.305"/>
    <p1510:client id="{2E34DA3D-C114-CA45-B755-798956765B10}" v="4012" dt="2026-02-19T18:03:57.280"/>
    <p1510:client id="{3A3CD7C6-9455-8951-3404-43BF4991C7D2}" v="53" dt="2026-02-19T19:56:48.472"/>
    <p1510:client id="{616FE5EE-4D6F-39BC-669D-96DA1C606744}" v="248" dt="2026-02-19T17:42:12.610"/>
    <p1510:client id="{903DD78A-1D4D-1949-B9F6-84371B070157}" v="966" dt="2026-02-19T07:04:52.195"/>
    <p1510:client id="{9925725C-0F70-654A-C25E-C455F1896EC2}" v="1032" dt="2026-02-19T16:50:01.623"/>
    <p1510:client id="{9ADE4CF5-10A5-3C11-A374-B451F905E3FC}" v="1828" dt="2026-02-19T06:14:14.4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59"/>
        <p:guide orient="horz" pos="144"/>
        <p:guide orient="horz" pos="10080"/>
        <p:guide orient="horz"/>
        <p:guide pos="11193"/>
        <p:guide pos="16917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5816580" cy="2396490"/>
          </a:xfrm>
          <a:prstGeom prst="rect">
            <a:avLst/>
          </a:prstGeom>
        </p:spPr>
        <p:txBody>
          <a:bodyPr vert="horz" lIns="482447" tIns="241223" rIns="482447" bIns="241223" rtlCol="0"/>
          <a:lstStyle>
            <a:lvl1pPr algn="l">
              <a:defRPr sz="6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0674774" y="0"/>
            <a:ext cx="15816580" cy="2396490"/>
          </a:xfrm>
          <a:prstGeom prst="rect">
            <a:avLst/>
          </a:prstGeom>
        </p:spPr>
        <p:txBody>
          <a:bodyPr vert="horz" lIns="482447" tIns="241223" rIns="482447" bIns="241223" rtlCol="0"/>
          <a:lstStyle>
            <a:lvl1pPr algn="r">
              <a:defRPr sz="6300"/>
            </a:lvl1pPr>
          </a:lstStyle>
          <a:p>
            <a:fld id="{E6CC2317-6751-4CD4-9995-8782DD78E936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71838" y="3594100"/>
            <a:ext cx="29956125" cy="17973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2447" tIns="241223" rIns="482447" bIns="241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649980" y="22766655"/>
            <a:ext cx="29199840" cy="21568410"/>
          </a:xfrm>
          <a:prstGeom prst="rect">
            <a:avLst/>
          </a:prstGeom>
        </p:spPr>
        <p:txBody>
          <a:bodyPr vert="horz" lIns="482447" tIns="241223" rIns="482447" bIns="24122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5524991"/>
            <a:ext cx="15816580" cy="2396490"/>
          </a:xfrm>
          <a:prstGeom prst="rect">
            <a:avLst/>
          </a:prstGeom>
        </p:spPr>
        <p:txBody>
          <a:bodyPr vert="horz" lIns="482447" tIns="241223" rIns="482447" bIns="241223" rtlCol="0" anchor="b"/>
          <a:lstStyle>
            <a:lvl1pPr algn="l">
              <a:defRPr sz="6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0674774" y="45524991"/>
            <a:ext cx="15816580" cy="2396490"/>
          </a:xfrm>
          <a:prstGeom prst="rect">
            <a:avLst/>
          </a:prstGeom>
        </p:spPr>
        <p:txBody>
          <a:bodyPr vert="horz" lIns="482447" tIns="241223" rIns="482447" bIns="241223" rtlCol="0" anchor="b"/>
          <a:lstStyle>
            <a:lvl1pPr algn="r">
              <a:defRPr sz="63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59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1455552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2911102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4366654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5822205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7277756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8733308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10188859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11644410" algn="l" defTabSz="2911102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71838" y="3594100"/>
            <a:ext cx="29956125" cy="179736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07871" y="228601"/>
            <a:ext cx="20006235" cy="7239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>
              <a:defRPr b="1"/>
            </a:lvl1pPr>
          </a:lstStyle>
          <a:p>
            <a:r>
              <a:rPr lang="en-US"/>
              <a:t>Click here to add the poster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8" y="3002203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3" y="2593611"/>
            <a:ext cx="628054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INTRODUCTION or ABSTRACT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14753" y="990601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47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authors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2" y="5715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3714753" y="1638300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36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affiliations</a:t>
            </a:r>
            <a:endParaRPr lang="en-US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6096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4" y="7066998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2998234"/>
            <a:ext cx="6280547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8" y="2593611"/>
            <a:ext cx="628054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11462" y="3002203"/>
            <a:ext cx="6280547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589642"/>
            <a:ext cx="6286500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7971" y="2593611"/>
            <a:ext cx="6279385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7971" y="3002203"/>
            <a:ext cx="6279385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4414" y="7097111"/>
            <a:ext cx="6279385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623612" y="7505702"/>
            <a:ext cx="62825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7971" y="12608082"/>
            <a:ext cx="6279385" cy="8919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77971" y="13209034"/>
            <a:ext cx="62825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65118" y="7475777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59132"/>
            <a:ext cx="24688800" cy="2743200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84271"/>
            <a:ext cx="12120563" cy="1535429"/>
          </a:xfrm>
          <a:prstGeom prst="rect">
            <a:avLst/>
          </a:prstGeom>
        </p:spPr>
        <p:txBody>
          <a:bodyPr lIns="53070" tIns="26535" rIns="53070" bIns="26535" anchor="b"/>
          <a:lstStyle>
            <a:lvl1pPr marL="0" indent="0">
              <a:buNone/>
              <a:defRPr sz="6600" b="1"/>
            </a:lvl1pPr>
            <a:lvl2pPr marL="1253929" indent="0">
              <a:buNone/>
              <a:defRPr sz="5500" b="1"/>
            </a:lvl2pPr>
            <a:lvl3pPr marL="2507859" indent="0">
              <a:buNone/>
              <a:defRPr sz="4900" b="1"/>
            </a:lvl3pPr>
            <a:lvl4pPr marL="3761787" indent="0">
              <a:buNone/>
              <a:defRPr sz="4400" b="1"/>
            </a:lvl4pPr>
            <a:lvl5pPr marL="5015717" indent="0">
              <a:buNone/>
              <a:defRPr sz="4400" b="1"/>
            </a:lvl5pPr>
            <a:lvl6pPr marL="6269646" indent="0">
              <a:buNone/>
              <a:defRPr sz="4400" b="1"/>
            </a:lvl6pPr>
            <a:lvl7pPr marL="7523574" indent="0">
              <a:buNone/>
              <a:defRPr sz="4400" b="1"/>
            </a:lvl7pPr>
            <a:lvl8pPr marL="8777504" indent="0">
              <a:buNone/>
              <a:defRPr sz="4400" b="1"/>
            </a:lvl8pPr>
            <a:lvl9pPr marL="10031433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5219701"/>
            <a:ext cx="12120563" cy="9483091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 sz="66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7" y="3684271"/>
            <a:ext cx="12125325" cy="1535429"/>
          </a:xfrm>
          <a:prstGeom prst="rect">
            <a:avLst/>
          </a:prstGeom>
        </p:spPr>
        <p:txBody>
          <a:bodyPr lIns="53070" tIns="26535" rIns="53070" bIns="26535" anchor="b"/>
          <a:lstStyle>
            <a:lvl1pPr marL="0" indent="0">
              <a:buNone/>
              <a:defRPr sz="6600" b="1"/>
            </a:lvl1pPr>
            <a:lvl2pPr marL="1253929" indent="0">
              <a:buNone/>
              <a:defRPr sz="5500" b="1"/>
            </a:lvl2pPr>
            <a:lvl3pPr marL="2507859" indent="0">
              <a:buNone/>
              <a:defRPr sz="4900" b="1"/>
            </a:lvl3pPr>
            <a:lvl4pPr marL="3761787" indent="0">
              <a:buNone/>
              <a:defRPr sz="4400" b="1"/>
            </a:lvl4pPr>
            <a:lvl5pPr marL="5015717" indent="0">
              <a:buNone/>
              <a:defRPr sz="4400" b="1"/>
            </a:lvl5pPr>
            <a:lvl6pPr marL="6269646" indent="0">
              <a:buNone/>
              <a:defRPr sz="4400" b="1"/>
            </a:lvl6pPr>
            <a:lvl7pPr marL="7523574" indent="0">
              <a:buNone/>
              <a:defRPr sz="4400" b="1"/>
            </a:lvl7pPr>
            <a:lvl8pPr marL="8777504" indent="0">
              <a:buNone/>
              <a:defRPr sz="4400" b="1"/>
            </a:lvl8pPr>
            <a:lvl9pPr marL="10031433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7" y="5219701"/>
            <a:ext cx="12125325" cy="9483091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 sz="66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C74EBC67-E23B-446F-9209-F63309734D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1582847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61111F33-9553-45AB-B664-567E4DA7C6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3555953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499D5226-1261-45FE-91D0-6BD7D361AE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2907342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4" y="655320"/>
            <a:ext cx="9024938" cy="2788920"/>
          </a:xfrm>
          <a:prstGeom prst="rect">
            <a:avLst/>
          </a:prstGeom>
        </p:spPr>
        <p:txBody>
          <a:bodyPr lIns="53070" tIns="26535" rIns="53070" bIns="26535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655322"/>
            <a:ext cx="15335250" cy="14047471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 sz="8800"/>
            </a:lvl1pPr>
            <a:lvl2pPr>
              <a:defRPr sz="7700"/>
            </a:lvl2pPr>
            <a:lvl3pPr>
              <a:defRPr sz="66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4" y="3444241"/>
            <a:ext cx="9024938" cy="11258551"/>
          </a:xfrm>
          <a:prstGeom prst="rect">
            <a:avLst/>
          </a:prstGeom>
        </p:spPr>
        <p:txBody>
          <a:bodyPr lIns="53070" tIns="26535" rIns="53070" bIns="26535"/>
          <a:lstStyle>
            <a:lvl1pPr marL="0" indent="0">
              <a:buNone/>
              <a:defRPr sz="3800"/>
            </a:lvl1pPr>
            <a:lvl2pPr marL="1253929" indent="0">
              <a:buNone/>
              <a:defRPr sz="3300"/>
            </a:lvl2pPr>
            <a:lvl3pPr marL="2507859" indent="0">
              <a:buNone/>
              <a:defRPr sz="2700"/>
            </a:lvl3pPr>
            <a:lvl4pPr marL="3761787" indent="0">
              <a:buNone/>
              <a:defRPr sz="2500"/>
            </a:lvl4pPr>
            <a:lvl5pPr marL="5015717" indent="0">
              <a:buNone/>
              <a:defRPr sz="2500"/>
            </a:lvl5pPr>
            <a:lvl6pPr marL="6269646" indent="0">
              <a:buNone/>
              <a:defRPr sz="2500"/>
            </a:lvl6pPr>
            <a:lvl7pPr marL="7523574" indent="0">
              <a:buNone/>
              <a:defRPr sz="2500"/>
            </a:lvl7pPr>
            <a:lvl8pPr marL="8777504" indent="0">
              <a:buNone/>
              <a:defRPr sz="2500"/>
            </a:lvl8pPr>
            <a:lvl9pPr marL="10031433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33803A8E-F715-4CFF-A433-2D7B1AEAFD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1/25/2009</a:t>
            </a:r>
          </a:p>
        </p:txBody>
      </p:sp>
    </p:spTree>
    <p:extLst>
      <p:ext uri="{BB962C8B-B14F-4D97-AF65-F5344CB8AC3E}">
        <p14:creationId xmlns:p14="http://schemas.microsoft.com/office/powerpoint/2010/main" val="1242973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1521441"/>
            <a:ext cx="16459200" cy="1360171"/>
          </a:xfrm>
          <a:prstGeom prst="rect">
            <a:avLst/>
          </a:prstGeom>
        </p:spPr>
        <p:txBody>
          <a:bodyPr lIns="53070" tIns="26535" rIns="53070" bIns="26535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470660"/>
            <a:ext cx="16459200" cy="9875520"/>
          </a:xfrm>
          <a:prstGeom prst="rect">
            <a:avLst/>
          </a:prstGeom>
        </p:spPr>
        <p:txBody>
          <a:bodyPr lIns="53070" tIns="26535" rIns="53070" bIns="26535"/>
          <a:lstStyle>
            <a:lvl1pPr marL="0" indent="0">
              <a:buNone/>
              <a:defRPr sz="8800"/>
            </a:lvl1pPr>
            <a:lvl2pPr marL="1253929" indent="0">
              <a:buNone/>
              <a:defRPr sz="7700"/>
            </a:lvl2pPr>
            <a:lvl3pPr marL="2507859" indent="0">
              <a:buNone/>
              <a:defRPr sz="6600"/>
            </a:lvl3pPr>
            <a:lvl4pPr marL="3761787" indent="0">
              <a:buNone/>
              <a:defRPr sz="5500"/>
            </a:lvl4pPr>
            <a:lvl5pPr marL="5015717" indent="0">
              <a:buNone/>
              <a:defRPr sz="5500"/>
            </a:lvl5pPr>
            <a:lvl6pPr marL="6269646" indent="0">
              <a:buNone/>
              <a:defRPr sz="5500"/>
            </a:lvl6pPr>
            <a:lvl7pPr marL="7523574" indent="0">
              <a:buNone/>
              <a:defRPr sz="5500"/>
            </a:lvl7pPr>
            <a:lvl8pPr marL="8777504" indent="0">
              <a:buNone/>
              <a:defRPr sz="5500"/>
            </a:lvl8pPr>
            <a:lvl9pPr marL="10031433" indent="0">
              <a:buNone/>
              <a:defRPr sz="5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2881611"/>
            <a:ext cx="16459200" cy="1931669"/>
          </a:xfrm>
          <a:prstGeom prst="rect">
            <a:avLst/>
          </a:prstGeom>
        </p:spPr>
        <p:txBody>
          <a:bodyPr lIns="53070" tIns="26535" rIns="53070" bIns="26535"/>
          <a:lstStyle>
            <a:lvl1pPr marL="0" indent="0">
              <a:buNone/>
              <a:defRPr sz="3800"/>
            </a:lvl1pPr>
            <a:lvl2pPr marL="1253929" indent="0">
              <a:buNone/>
              <a:defRPr sz="3300"/>
            </a:lvl2pPr>
            <a:lvl3pPr marL="2507859" indent="0">
              <a:buNone/>
              <a:defRPr sz="2700"/>
            </a:lvl3pPr>
            <a:lvl4pPr marL="3761787" indent="0">
              <a:buNone/>
              <a:defRPr sz="2500"/>
            </a:lvl4pPr>
            <a:lvl5pPr marL="5015717" indent="0">
              <a:buNone/>
              <a:defRPr sz="2500"/>
            </a:lvl5pPr>
            <a:lvl6pPr marL="6269646" indent="0">
              <a:buNone/>
              <a:defRPr sz="2500"/>
            </a:lvl6pPr>
            <a:lvl7pPr marL="7523574" indent="0">
              <a:buNone/>
              <a:defRPr sz="2500"/>
            </a:lvl7pPr>
            <a:lvl8pPr marL="8777504" indent="0">
              <a:buNone/>
              <a:defRPr sz="2500"/>
            </a:lvl8pPr>
            <a:lvl9pPr marL="10031433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9E7AF962-78BF-4A65-A7D9-B8FEC59B7B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1/25/2009</a:t>
            </a:r>
          </a:p>
        </p:txBody>
      </p:sp>
    </p:spTree>
    <p:extLst>
      <p:ext uri="{BB962C8B-B14F-4D97-AF65-F5344CB8AC3E}">
        <p14:creationId xmlns:p14="http://schemas.microsoft.com/office/powerpoint/2010/main" val="1308191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4" y="4263392"/>
            <a:ext cx="23326725" cy="9364980"/>
          </a:xfrm>
          <a:prstGeom prst="rect">
            <a:avLst/>
          </a:prstGeom>
        </p:spPr>
        <p:txBody>
          <a:bodyPr vert="eaVert"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0B1DAA56-98DA-4AC7-9530-F1F4A5339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1/25/2009</a:t>
            </a:r>
          </a:p>
        </p:txBody>
      </p:sp>
    </p:spTree>
    <p:extLst>
      <p:ext uri="{BB962C8B-B14F-4D97-AF65-F5344CB8AC3E}">
        <p14:creationId xmlns:p14="http://schemas.microsoft.com/office/powerpoint/2010/main" val="3062345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154775" y="2091691"/>
            <a:ext cx="6229350" cy="11536680"/>
          </a:xfrm>
          <a:prstGeom prst="rect">
            <a:avLst/>
          </a:prstGeom>
        </p:spPr>
        <p:txBody>
          <a:bodyPr vert="eaVert"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1966" y="2091691"/>
            <a:ext cx="18235612" cy="11536680"/>
          </a:xfrm>
          <a:prstGeom prst="rect">
            <a:avLst/>
          </a:prstGeom>
        </p:spPr>
        <p:txBody>
          <a:bodyPr vert="eaVert"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AF3AB346-597A-496C-A1D4-3DFC0A8A4D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2811737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57400" y="4263392"/>
            <a:ext cx="11434763" cy="4499609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3949366" y="4263392"/>
            <a:ext cx="11434762" cy="4499609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057400" y="9128760"/>
            <a:ext cx="11434763" cy="4499611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49366" y="9128760"/>
            <a:ext cx="11434762" cy="4499611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C0A57F51-4A25-430C-8D97-C3822FA428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1974283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4" y="4263392"/>
            <a:ext cx="23326725" cy="9364980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8674D8D4-EE98-4879-9218-688B55CB4B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11571589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57404" y="4263392"/>
            <a:ext cx="23326725" cy="4499609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57404" y="9128760"/>
            <a:ext cx="23326725" cy="4499611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93315562-F64A-496E-900D-2B1BDECBEE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365434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07871" y="228601"/>
            <a:ext cx="20006235" cy="7239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>
              <a:defRPr b="1"/>
            </a:lvl1pPr>
          </a:lstStyle>
          <a:p>
            <a:r>
              <a:rPr lang="en-US"/>
              <a:t>Click here to add the poster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8" y="3002203"/>
            <a:ext cx="849454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2" y="2593611"/>
            <a:ext cx="8483203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INTRODUCTION or ABSTRACT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14753" y="990601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47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authors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2" y="5715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3714753" y="1638300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36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affiliations</a:t>
            </a:r>
            <a:endParaRPr lang="en-US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6096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2" y="8974766"/>
            <a:ext cx="8495540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800" y="8582228"/>
            <a:ext cx="8483203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4" y="10652068"/>
            <a:ext cx="84822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4" y="10247445"/>
            <a:ext cx="848220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6" y="3006172"/>
            <a:ext cx="84822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4" y="2593611"/>
            <a:ext cx="8487172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8" y="2593611"/>
            <a:ext cx="848501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8" y="3002203"/>
            <a:ext cx="8485017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8" y="8566174"/>
            <a:ext cx="848501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4" y="8974766"/>
            <a:ext cx="8488163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8" y="12800442"/>
            <a:ext cx="848501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9" y="13209034"/>
            <a:ext cx="8488163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7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8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1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105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5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057400" y="4263392"/>
            <a:ext cx="11434763" cy="9364980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9366" y="4263392"/>
            <a:ext cx="11434762" cy="9364980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F29B066F-3319-4E6B-B4FB-286A2D51D0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3136996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4263392"/>
            <a:ext cx="11434763" cy="9364980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3949366" y="4263392"/>
            <a:ext cx="11434762" cy="4499609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3949366" y="9128760"/>
            <a:ext cx="11434762" cy="4499611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61E50DE9-D05B-4AE7-9BA9-87CE98FAB9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21784828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4" y="4263392"/>
            <a:ext cx="23326725" cy="9364980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5A53E9F6-7B17-4563-AFC4-E9104D4F98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1169061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07871" y="228601"/>
            <a:ext cx="20006235" cy="7239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>
              <a:defRPr b="1"/>
            </a:lvl1pPr>
          </a:lstStyle>
          <a:p>
            <a:r>
              <a:rPr lang="en-US"/>
              <a:t>Click here to add the poster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8" y="3002203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3" y="2401251"/>
            <a:ext cx="6280547" cy="8919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INTRODUCTION or ABSTRACT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14753" y="990601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47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authors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2" y="5715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3714753" y="1638300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36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affiliations</a:t>
            </a:r>
            <a:endParaRPr lang="en-US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4" y="7066998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8" y="2998234"/>
            <a:ext cx="6280547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8" y="2593611"/>
            <a:ext cx="628054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3911462" y="3002203"/>
            <a:ext cx="6280547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3906500" y="2589642"/>
            <a:ext cx="6286500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7971" y="2593611"/>
            <a:ext cx="6279385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7971" y="3002203"/>
            <a:ext cx="6279385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4414" y="7097110"/>
            <a:ext cx="6279385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623612" y="7505702"/>
            <a:ext cx="62825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7971" y="12608082"/>
            <a:ext cx="6279385" cy="8919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edit)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77971" y="13209034"/>
            <a:ext cx="62825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111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565118" y="7475777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103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3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4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6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7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8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9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5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8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21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62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3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4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5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6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7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8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9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7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07871" y="228601"/>
            <a:ext cx="20006235" cy="7239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>
              <a:defRPr b="1"/>
            </a:lvl1pPr>
          </a:lstStyle>
          <a:p>
            <a:r>
              <a:rPr lang="en-US"/>
              <a:t>Click here to add the poster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8" y="3002203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3" y="2593611"/>
            <a:ext cx="628054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INTRODUCTION or ABSTRACT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14753" y="990601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47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authors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2" y="5715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3714753" y="1638300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36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affiliations</a:t>
            </a:r>
            <a:endParaRPr lang="en-US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6096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4125" y="7459536"/>
            <a:ext cx="6286500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4" y="7066998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77" y="2998234"/>
            <a:ext cx="129500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593611"/>
            <a:ext cx="12950032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7" y="10906706"/>
            <a:ext cx="129500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77" y="10498114"/>
            <a:ext cx="12950032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20577971" y="2593611"/>
            <a:ext cx="6279385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20577971" y="3002203"/>
            <a:ext cx="6279385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4414" y="7097111"/>
            <a:ext cx="6279385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623612" y="7505702"/>
            <a:ext cx="62825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7971" y="12608082"/>
            <a:ext cx="6279385" cy="8919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77971" y="13209034"/>
            <a:ext cx="62825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6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3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4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5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7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8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1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2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8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9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0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4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5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6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7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ed right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07871" y="228601"/>
            <a:ext cx="20006235" cy="7239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>
              <a:defRPr b="1"/>
            </a:lvl1pPr>
          </a:lstStyle>
          <a:p>
            <a:r>
              <a:rPr lang="en-US"/>
              <a:t>Click here to add the poster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8" y="3002203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3" y="2593611"/>
            <a:ext cx="628054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INTRODUCTION or ABSTRACT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14753" y="990601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47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authors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2" y="5715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3714753" y="1638300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36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affiliations</a:t>
            </a:r>
            <a:endParaRPr lang="en-US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6096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64125" y="7459536"/>
            <a:ext cx="6286500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76464" y="7066998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7241981" y="2998234"/>
            <a:ext cx="1295002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7241977" y="2593611"/>
            <a:ext cx="12950032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7241979" y="7459536"/>
            <a:ext cx="1295002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7241981" y="7067185"/>
            <a:ext cx="12950032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7241979" y="11713396"/>
            <a:ext cx="1295002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7241979" y="12121988"/>
            <a:ext cx="1295002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20574414" y="2593611"/>
            <a:ext cx="6279385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0571267" y="3002203"/>
            <a:ext cx="62825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20577971" y="13914372"/>
            <a:ext cx="6279385" cy="89192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20577971" y="14515324"/>
            <a:ext cx="6282532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Enter your text here</a:t>
            </a:r>
          </a:p>
        </p:txBody>
      </p:sp>
      <p:sp>
        <p:nvSpPr>
          <p:cNvPr id="60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3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4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5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6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7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8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1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2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3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4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5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6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7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8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79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80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1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2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3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94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5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6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7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8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99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0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01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1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2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3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4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5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07871" y="228601"/>
            <a:ext cx="20006235" cy="7239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>
              <a:defRPr b="1"/>
            </a:lvl1pPr>
          </a:lstStyle>
          <a:p>
            <a:r>
              <a:rPr lang="en-US"/>
              <a:t>Click here to add the poster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65118" y="3002203"/>
            <a:ext cx="849454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76462" y="2593611"/>
            <a:ext cx="8483203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INTRODUCTION or ABSTRACT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3714753" y="990601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47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authors</a:t>
            </a:r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571502" y="5715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3714753" y="1638300"/>
            <a:ext cx="20050125" cy="571500"/>
          </a:xfrm>
          <a:prstGeom prst="rect">
            <a:avLst/>
          </a:prstGeom>
        </p:spPr>
        <p:txBody>
          <a:bodyPr lIns="60648" tIns="30324" rIns="60648" bIns="30324" anchor="ctr" anchorCtr="0"/>
          <a:lstStyle>
            <a:lvl1pPr algn="ctr">
              <a:buNone/>
              <a:defRPr sz="3600" baseline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>
                <a:solidFill>
                  <a:schemeClr val="bg1"/>
                </a:solidFill>
              </a:rPr>
              <a:t>Click here to add affiliations</a:t>
            </a:r>
            <a:endParaRPr lang="en-US"/>
          </a:p>
        </p:txBody>
      </p:sp>
      <p:sp>
        <p:nvSpPr>
          <p:cNvPr id="18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24098250" y="609600"/>
            <a:ext cx="2762250" cy="1257300"/>
          </a:xfrm>
          <a:prstGeom prst="rect">
            <a:avLst/>
          </a:prstGeom>
        </p:spPr>
        <p:txBody>
          <a:bodyPr lIns="60648" tIns="30324" rIns="60648" bIns="30324" anchor="ctr"/>
          <a:lstStyle>
            <a:lvl1pPr algn="ctr">
              <a:buNone/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LOGO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76462" y="8974766"/>
            <a:ext cx="8495540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588800" y="8582228"/>
            <a:ext cx="8483203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9471424" y="10652068"/>
            <a:ext cx="84822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9471424" y="10247445"/>
            <a:ext cx="848220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9476386" y="3006172"/>
            <a:ext cx="84822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9471424" y="2593611"/>
            <a:ext cx="8487172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8372338" y="2593611"/>
            <a:ext cx="848501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18372338" y="3002203"/>
            <a:ext cx="8485017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8372338" y="8566174"/>
            <a:ext cx="848501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18369194" y="8974766"/>
            <a:ext cx="8488163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8372338" y="12800442"/>
            <a:ext cx="8485017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8372339" y="13209034"/>
            <a:ext cx="8488163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227430" indent="-227430">
              <a:buNone/>
              <a:defRPr sz="160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Type in or paste your text here</a:t>
            </a:r>
          </a:p>
        </p:txBody>
      </p:sp>
      <p:sp>
        <p:nvSpPr>
          <p:cNvPr id="58" name="Text Placeholder 5"/>
          <p:cNvSpPr>
            <a:spLocks noGrp="1"/>
          </p:cNvSpPr>
          <p:nvPr>
            <p:ph type="body" sz="quarter" idx="9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59" name="Text Placeholder 3"/>
          <p:cNvSpPr>
            <a:spLocks noGrp="1"/>
          </p:cNvSpPr>
          <p:nvPr>
            <p:ph type="body" sz="quarter" idx="10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2" name="Text Placeholder 3"/>
          <p:cNvSpPr>
            <a:spLocks noGrp="1"/>
          </p:cNvSpPr>
          <p:nvPr>
            <p:ph type="body" sz="quarter" idx="116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4" name="Text Placeholder 3"/>
          <p:cNvSpPr>
            <a:spLocks noGrp="1"/>
          </p:cNvSpPr>
          <p:nvPr>
            <p:ph type="body" sz="quarter" idx="117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5" name="Text Placeholder 3"/>
          <p:cNvSpPr>
            <a:spLocks noGrp="1"/>
          </p:cNvSpPr>
          <p:nvPr>
            <p:ph type="body" sz="quarter" idx="118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7" name="Text Placeholder 3"/>
          <p:cNvSpPr>
            <a:spLocks noGrp="1"/>
          </p:cNvSpPr>
          <p:nvPr>
            <p:ph type="body" sz="quarter" idx="119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68" name="Text Placeholder 3"/>
          <p:cNvSpPr>
            <a:spLocks noGrp="1"/>
          </p:cNvSpPr>
          <p:nvPr>
            <p:ph type="body" sz="quarter" idx="120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0" name="Text Placeholder 3"/>
          <p:cNvSpPr>
            <a:spLocks noGrp="1"/>
          </p:cNvSpPr>
          <p:nvPr>
            <p:ph type="body" sz="quarter" idx="121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1" name="Text Placeholder 3"/>
          <p:cNvSpPr>
            <a:spLocks noGrp="1"/>
          </p:cNvSpPr>
          <p:nvPr>
            <p:ph type="body" sz="quarter" idx="122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3" name="Text Placeholder 3"/>
          <p:cNvSpPr>
            <a:spLocks noGrp="1"/>
          </p:cNvSpPr>
          <p:nvPr>
            <p:ph type="body" sz="quarter" idx="123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24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76" name="Text Placeholder 3"/>
          <p:cNvSpPr>
            <a:spLocks noGrp="1"/>
          </p:cNvSpPr>
          <p:nvPr>
            <p:ph type="body" sz="quarter" idx="125" hasCustomPrompt="1"/>
          </p:nvPr>
        </p:nvSpPr>
        <p:spPr>
          <a:xfrm>
            <a:off x="-6498156" y="11802141"/>
            <a:ext cx="6285508" cy="552423"/>
          </a:xfrm>
          <a:prstGeom prst="rect">
            <a:avLst/>
          </a:prstGeom>
        </p:spPr>
        <p:txBody>
          <a:bodyPr wrap="square" lIns="151620" tIns="151620" rIns="151620" bIns="151620">
            <a:spAutoFit/>
          </a:bodyPr>
          <a:lstStyle>
            <a:lvl1pPr marL="0" indent="0">
              <a:buNone/>
              <a:defRPr sz="1600" baseline="0">
                <a:latin typeface="Trebuchet MS" pitchFamily="34" charset="0"/>
              </a:defRPr>
            </a:lvl1pPr>
            <a:lvl2pPr marL="985529" indent="-379049">
              <a:defRPr sz="1600">
                <a:latin typeface="Trebuchet MS" pitchFamily="34" charset="0"/>
              </a:defRPr>
            </a:lvl2pPr>
            <a:lvl3pPr marL="1364579" indent="-379049">
              <a:defRPr sz="1600">
                <a:latin typeface="Trebuchet MS" pitchFamily="34" charset="0"/>
              </a:defRPr>
            </a:lvl3pPr>
            <a:lvl4pPr marL="1781534" indent="-416955">
              <a:defRPr sz="1600">
                <a:latin typeface="Trebuchet MS" pitchFamily="34" charset="0"/>
              </a:defRPr>
            </a:lvl4pPr>
            <a:lvl5pPr marL="2084774" indent="-303240">
              <a:defRPr sz="1600">
                <a:latin typeface="Trebuchet MS" pitchFamily="34" charset="0"/>
              </a:defRPr>
            </a:lvl5pPr>
          </a:lstStyle>
          <a:p>
            <a:pPr lvl="0"/>
            <a:r>
              <a:rPr lang="en-US"/>
              <a:t>TEXT PLACEHOLDER</a:t>
            </a:r>
          </a:p>
        </p:txBody>
      </p:sp>
      <p:sp>
        <p:nvSpPr>
          <p:cNvPr id="105" name="Picture Placeholder 13"/>
          <p:cNvSpPr>
            <a:spLocks noGrp="1"/>
          </p:cNvSpPr>
          <p:nvPr>
            <p:ph type="pic" sz="quarter" idx="11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6" name="Picture Placeholder 13"/>
          <p:cNvSpPr>
            <a:spLocks noGrp="1"/>
          </p:cNvSpPr>
          <p:nvPr>
            <p:ph type="pic" sz="quarter" idx="126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7" name="Picture Placeholder 13"/>
          <p:cNvSpPr>
            <a:spLocks noGrp="1"/>
          </p:cNvSpPr>
          <p:nvPr>
            <p:ph type="pic" sz="quarter" idx="127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8" name="Picture Placeholder 13"/>
          <p:cNvSpPr>
            <a:spLocks noGrp="1"/>
          </p:cNvSpPr>
          <p:nvPr>
            <p:ph type="pic" sz="quarter" idx="128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09" name="Picture Placeholder 13"/>
          <p:cNvSpPr>
            <a:spLocks noGrp="1"/>
          </p:cNvSpPr>
          <p:nvPr>
            <p:ph type="pic" sz="quarter" idx="129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0" name="Picture Placeholder 13"/>
          <p:cNvSpPr>
            <a:spLocks noGrp="1"/>
          </p:cNvSpPr>
          <p:nvPr>
            <p:ph type="pic" sz="quarter" idx="130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1" name="Picture Placeholder 13"/>
          <p:cNvSpPr>
            <a:spLocks noGrp="1"/>
          </p:cNvSpPr>
          <p:nvPr>
            <p:ph type="pic" sz="quarter" idx="131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4" name="Picture Placeholder 13"/>
          <p:cNvSpPr>
            <a:spLocks noGrp="1"/>
          </p:cNvSpPr>
          <p:nvPr>
            <p:ph type="pic" sz="quarter" idx="132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5" name="Picture Placeholder 13"/>
          <p:cNvSpPr>
            <a:spLocks noGrp="1"/>
          </p:cNvSpPr>
          <p:nvPr>
            <p:ph type="pic" sz="quarter" idx="133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6" name="Picture Placeholder 13"/>
          <p:cNvSpPr>
            <a:spLocks noGrp="1"/>
          </p:cNvSpPr>
          <p:nvPr>
            <p:ph type="pic" sz="quarter" idx="134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7" name="Picture Placeholder 13"/>
          <p:cNvSpPr>
            <a:spLocks noGrp="1"/>
          </p:cNvSpPr>
          <p:nvPr>
            <p:ph type="pic" sz="quarter" idx="135" hasCustomPrompt="1"/>
          </p:nvPr>
        </p:nvSpPr>
        <p:spPr>
          <a:xfrm>
            <a:off x="-4872798" y="13581947"/>
            <a:ext cx="2815400" cy="185207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  <a:effectLst/>
        </p:spPr>
        <p:txBody>
          <a:bodyPr lIns="60648" tIns="30324" rIns="60648" bIns="30324" anchor="ctr"/>
          <a:lstStyle>
            <a:lvl1pPr marL="0" indent="0" algn="ctr">
              <a:buNone/>
              <a:defRPr sz="2700" b="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PICTURE PLACEHOLDER</a:t>
            </a:r>
          </a:p>
        </p:txBody>
      </p:sp>
      <p:sp>
        <p:nvSpPr>
          <p:cNvPr id="118" name="Text Placeholder 5"/>
          <p:cNvSpPr>
            <a:spLocks noGrp="1"/>
          </p:cNvSpPr>
          <p:nvPr>
            <p:ph type="body" sz="quarter" idx="13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19" name="Text Placeholder 5"/>
          <p:cNvSpPr>
            <a:spLocks noGrp="1"/>
          </p:cNvSpPr>
          <p:nvPr>
            <p:ph type="body" sz="quarter" idx="13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0" name="Text Placeholder 5"/>
          <p:cNvSpPr>
            <a:spLocks noGrp="1"/>
          </p:cNvSpPr>
          <p:nvPr>
            <p:ph type="body" sz="quarter" idx="13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1" name="Text Placeholder 5"/>
          <p:cNvSpPr>
            <a:spLocks noGrp="1"/>
          </p:cNvSpPr>
          <p:nvPr>
            <p:ph type="body" sz="quarter" idx="13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2" name="Text Placeholder 5"/>
          <p:cNvSpPr>
            <a:spLocks noGrp="1"/>
          </p:cNvSpPr>
          <p:nvPr>
            <p:ph type="body" sz="quarter" idx="140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3" name="Text Placeholder 5"/>
          <p:cNvSpPr>
            <a:spLocks noGrp="1"/>
          </p:cNvSpPr>
          <p:nvPr>
            <p:ph type="body" sz="quarter" idx="141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4" name="Text Placeholder 5"/>
          <p:cNvSpPr>
            <a:spLocks noGrp="1"/>
          </p:cNvSpPr>
          <p:nvPr>
            <p:ph type="body" sz="quarter" idx="142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5" name="Text Placeholder 5"/>
          <p:cNvSpPr>
            <a:spLocks noGrp="1"/>
          </p:cNvSpPr>
          <p:nvPr>
            <p:ph type="body" sz="quarter" idx="143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6" name="Text Placeholder 5"/>
          <p:cNvSpPr>
            <a:spLocks noGrp="1"/>
          </p:cNvSpPr>
          <p:nvPr>
            <p:ph type="body" sz="quarter" idx="144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7" name="Text Placeholder 5"/>
          <p:cNvSpPr>
            <a:spLocks noGrp="1"/>
          </p:cNvSpPr>
          <p:nvPr>
            <p:ph type="body" sz="quarter" idx="145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8" name="Text Placeholder 5"/>
          <p:cNvSpPr>
            <a:spLocks noGrp="1"/>
          </p:cNvSpPr>
          <p:nvPr>
            <p:ph type="body" sz="quarter" idx="146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29" name="Text Placeholder 5"/>
          <p:cNvSpPr>
            <a:spLocks noGrp="1"/>
          </p:cNvSpPr>
          <p:nvPr>
            <p:ph type="body" sz="quarter" idx="147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0" name="Text Placeholder 5"/>
          <p:cNvSpPr>
            <a:spLocks noGrp="1"/>
          </p:cNvSpPr>
          <p:nvPr>
            <p:ph type="body" sz="quarter" idx="148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  <p:sp>
        <p:nvSpPr>
          <p:cNvPr id="131" name="Text Placeholder 5"/>
          <p:cNvSpPr>
            <a:spLocks noGrp="1"/>
          </p:cNvSpPr>
          <p:nvPr>
            <p:ph type="body" sz="quarter" idx="149" hasCustomPrompt="1"/>
          </p:nvPr>
        </p:nvSpPr>
        <p:spPr>
          <a:xfrm>
            <a:off x="-6494186" y="9876267"/>
            <a:ext cx="6281538" cy="50720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60648" tIns="60648" rIns="60648" bIns="60648" anchor="ctr" anchorCtr="0">
            <a:spAutoFit/>
          </a:bodyPr>
          <a:lstStyle>
            <a:lvl1pPr algn="ctr">
              <a:buNone/>
              <a:defRPr sz="25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SECTION HEADER PLACEHOLDER</a:t>
            </a:r>
          </a:p>
        </p:txBody>
      </p:sp>
    </p:spTree>
    <p:extLst>
      <p:ext uri="{BB962C8B-B14F-4D97-AF65-F5344CB8AC3E}">
        <p14:creationId xmlns:p14="http://schemas.microsoft.com/office/powerpoint/2010/main" val="205635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blackWhite">
          <a:xfrm>
            <a:off x="2" y="1"/>
            <a:ext cx="27422475" cy="406146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  <a:miter lim="800000"/>
            <a:headEnd/>
            <a:tailEnd/>
          </a:ln>
        </p:spPr>
        <p:txBody>
          <a:bodyPr wrap="none" lIns="250786" tIns="125393" rIns="250786" bIns="125393" anchor="ctr"/>
          <a:lstStyle/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blackWhite">
          <a:xfrm>
            <a:off x="2" y="12393932"/>
            <a:ext cx="27422475" cy="406146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  <a:miter lim="800000"/>
            <a:headEnd/>
            <a:tailEnd/>
          </a:ln>
        </p:spPr>
        <p:txBody>
          <a:bodyPr wrap="none" lIns="250786" tIns="125393" rIns="250786" bIns="125393" anchor="ctr"/>
          <a:lstStyle/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black">
          <a:xfrm>
            <a:off x="6019800" y="2743200"/>
            <a:ext cx="15240000" cy="1082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158" tIns="50158" rIns="50158" bIns="50158" anchor="ctr"/>
          <a:lstStyle/>
          <a:p>
            <a:pPr marL="940446" indent="-940446">
              <a:lnSpc>
                <a:spcPct val="98000"/>
              </a:lnSpc>
              <a:spcBef>
                <a:spcPct val="20000"/>
              </a:spcBef>
            </a:pPr>
            <a:r>
              <a:rPr lang="en-US" altLang="en-US" sz="4900">
                <a:solidFill>
                  <a:srgbClr val="FFFFFF"/>
                </a:solidFill>
              </a:rPr>
              <a:t>Weekly RADL Low Power Meeting</a:t>
            </a: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black">
          <a:xfrm flipV="1">
            <a:off x="5591175" y="10123171"/>
            <a:ext cx="0" cy="224028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0786" tIns="125393" rIns="250786" bIns="125393"/>
          <a:lstStyle/>
          <a:p>
            <a:endParaRPr lang="en-US"/>
          </a:p>
        </p:txBody>
      </p:sp>
      <p:sp>
        <p:nvSpPr>
          <p:cNvPr id="8" name="Line 11"/>
          <p:cNvSpPr>
            <a:spLocks noChangeShapeType="1"/>
          </p:cNvSpPr>
          <p:nvPr/>
        </p:nvSpPr>
        <p:spPr bwMode="black">
          <a:xfrm flipV="1">
            <a:off x="5586413" y="2743201"/>
            <a:ext cx="0" cy="1314451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250786" tIns="125393" rIns="250786" bIns="125393"/>
          <a:lstStyle/>
          <a:p>
            <a:endParaRPr lang="en-US"/>
          </a:p>
        </p:txBody>
      </p:sp>
      <p:pic>
        <p:nvPicPr>
          <p:cNvPr id="9" name="Picture 14" descr="ECE_Logo_TM_Copyrigh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5200" y="1280162"/>
            <a:ext cx="7315200" cy="160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9268" name="Rectangle 4"/>
          <p:cNvSpPr>
            <a:spLocks noGrp="1" noChangeArrowheads="1"/>
          </p:cNvSpPr>
          <p:nvPr>
            <p:ph type="ctrTitle"/>
          </p:nvPr>
        </p:nvSpPr>
        <p:spPr bwMode="black">
          <a:xfrm>
            <a:off x="1171579" y="5985513"/>
            <a:ext cx="23864888" cy="3528060"/>
          </a:xfrm>
          <a:prstGeom prst="rect">
            <a:avLst/>
          </a:prstGeom>
        </p:spPr>
        <p:txBody>
          <a:bodyPr lIns="53070" tIns="26535" rIns="53070" bIns="26535"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5848350" y="9856473"/>
            <a:ext cx="19202400" cy="2396489"/>
          </a:xfrm>
          <a:prstGeom prst="rect">
            <a:avLst/>
          </a:prstGeom>
        </p:spPr>
        <p:txBody>
          <a:bodyPr lIns="53070" tIns="26535" rIns="53070" bIns="26535"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4114800" y="14931391"/>
            <a:ext cx="10648950" cy="746760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 sz="3600"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quarter" idx="11"/>
          </p:nvPr>
        </p:nvSpPr>
        <p:spPr>
          <a:xfrm>
            <a:off x="16173450" y="14931391"/>
            <a:ext cx="4857750" cy="746760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 sz="3600"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3672474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4" y="4263392"/>
            <a:ext cx="23326725" cy="9364980"/>
          </a:xfrm>
          <a:prstGeom prst="rect">
            <a:avLst/>
          </a:prstGeom>
        </p:spPr>
        <p:txBody>
          <a:bodyPr lIns="53070" tIns="26535" rIns="53070" bIns="26535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F891521D-6FF3-4BB7-8DF6-6F102CB5BF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3570601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8" y="10576562"/>
            <a:ext cx="23317200" cy="3268980"/>
          </a:xfrm>
          <a:prstGeom prst="rect">
            <a:avLst/>
          </a:prstGeom>
        </p:spPr>
        <p:txBody>
          <a:bodyPr lIns="53070" tIns="26535" rIns="53070" bIns="26535" anchor="t"/>
          <a:lstStyle>
            <a:lvl1pPr algn="l">
              <a:defRPr sz="11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8" y="6976112"/>
            <a:ext cx="23317200" cy="3600449"/>
          </a:xfrm>
          <a:prstGeom prst="rect">
            <a:avLst/>
          </a:prstGeom>
        </p:spPr>
        <p:txBody>
          <a:bodyPr lIns="53070" tIns="26535" rIns="53070" bIns="26535" anchor="b"/>
          <a:lstStyle>
            <a:lvl1pPr marL="0" indent="0">
              <a:buNone/>
              <a:defRPr sz="5500"/>
            </a:lvl1pPr>
            <a:lvl2pPr marL="1253929" indent="0">
              <a:buNone/>
              <a:defRPr sz="4900"/>
            </a:lvl2pPr>
            <a:lvl3pPr marL="2507859" indent="0">
              <a:buNone/>
              <a:defRPr sz="4400"/>
            </a:lvl3pPr>
            <a:lvl4pPr marL="3761787" indent="0">
              <a:buNone/>
              <a:defRPr sz="3800"/>
            </a:lvl4pPr>
            <a:lvl5pPr marL="5015717" indent="0">
              <a:buNone/>
              <a:defRPr sz="3800"/>
            </a:lvl5pPr>
            <a:lvl6pPr marL="6269646" indent="0">
              <a:buNone/>
              <a:defRPr sz="3800"/>
            </a:lvl6pPr>
            <a:lvl7pPr marL="7523574" indent="0">
              <a:buNone/>
              <a:defRPr sz="3800"/>
            </a:lvl7pPr>
            <a:lvl8pPr marL="8777504" indent="0">
              <a:buNone/>
              <a:defRPr sz="3800"/>
            </a:lvl8pPr>
            <a:lvl9pPr marL="10031433" indent="0">
              <a:buNone/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89912041-D533-464F-B243-523690D625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137112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966" y="2091692"/>
            <a:ext cx="24736425" cy="1196340"/>
          </a:xfrm>
          <a:prstGeom prst="rect">
            <a:avLst/>
          </a:prstGeom>
        </p:spPr>
        <p:txBody>
          <a:bodyPr lIns="53070" tIns="26535" rIns="53070" bIns="26535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4263392"/>
            <a:ext cx="11434763" cy="9364980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 sz="7700"/>
            </a:lvl1pPr>
            <a:lvl2pPr>
              <a:defRPr sz="66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49366" y="4263392"/>
            <a:ext cx="11434762" cy="9364980"/>
          </a:xfrm>
          <a:prstGeom prst="rect">
            <a:avLst/>
          </a:prstGeom>
        </p:spPr>
        <p:txBody>
          <a:bodyPr lIns="53070" tIns="26535" rIns="53070" bIns="26535"/>
          <a:lstStyle>
            <a:lvl1pPr>
              <a:defRPr sz="7700"/>
            </a:lvl1pPr>
            <a:lvl2pPr>
              <a:defRPr sz="66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61966" y="15601952"/>
            <a:ext cx="3019425" cy="769620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fld id="{6A67E4DD-F3DD-4D26-84AF-5C1AE33B42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2971800" y="15601952"/>
            <a:ext cx="11434763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Laboratory for Computer Architecture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2"/>
          </p:nvPr>
        </p:nvSpPr>
        <p:spPr>
          <a:xfrm>
            <a:off x="16368718" y="15601952"/>
            <a:ext cx="5838825" cy="590549"/>
          </a:xfrm>
          <a:prstGeom prst="rect">
            <a:avLst/>
          </a:prstGeom>
          <a:ln/>
        </p:spPr>
        <p:txBody>
          <a:bodyPr lIns="53070" tIns="26535" rIns="53070" bIns="26535"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06/09/2011</a:t>
            </a:r>
          </a:p>
        </p:txBody>
      </p:sp>
    </p:spTree>
    <p:extLst>
      <p:ext uri="{BB962C8B-B14F-4D97-AF65-F5344CB8AC3E}">
        <p14:creationId xmlns:p14="http://schemas.microsoft.com/office/powerpoint/2010/main" val="15806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5" Type="http://schemas.openxmlformats.org/officeDocument/2006/relationships/hyperlink" Target="http://www.facebook.com/pages/PosterPresentationscom/217914411419?v=app_4949752878&amp;ref=ts" TargetMode="External"/><Relationship Id="rId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8.xml"/><Relationship Id="rId21" Type="http://schemas.openxmlformats.org/officeDocument/2006/relationships/image" Target="../media/image5.png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theme" Target="../theme/theme6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11973" y="16116301"/>
            <a:ext cx="1571625" cy="21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0534" tIns="30261" rIns="60534" bIns="30261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2011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20574000" y="2628900"/>
            <a:ext cx="6286500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7239000" y="2628900"/>
            <a:ext cx="6286500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auto">
          <a:xfrm>
            <a:off x="13906500" y="2628900"/>
            <a:ext cx="6286500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576462" y="2628900"/>
            <a:ext cx="6286500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7638831" y="0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>
              <a:lnSpc>
                <a:spcPts val="2786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800" b="1" baseline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800" b="1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786"/>
              </a:lnSpc>
            </a:pPr>
            <a:r>
              <a:rPr lang="en-US" sz="28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2100" baseline="0">
                <a:latin typeface="Trebuchet MS" pitchFamily="34" charset="0"/>
              </a:rPr>
            </a:br>
            <a:r>
              <a:rPr lang="en-US" sz="2100" baseline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2800" b="1" baseline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Go to the </a:t>
            </a:r>
            <a:r>
              <a:rPr lang="en-US" sz="2100" baseline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2100" baseline="0">
                <a:latin typeface="Trebuchet MS" pitchFamily="34" charset="0"/>
              </a:rPr>
            </a:b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638705">
              <a:lnSpc>
                <a:spcPts val="2438"/>
              </a:lnSpc>
            </a:pPr>
            <a:endParaRPr lang="en-US" sz="21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template has four</a:t>
            </a: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different column layouts. </a:t>
            </a:r>
          </a:p>
          <a:p>
            <a:pPr defTabSz="3638705">
              <a:lnSpc>
                <a:spcPts val="2438"/>
              </a:lnSpc>
            </a:pP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your mouse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on the background and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click on “Layout” to see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the layout options.</a:t>
            </a:r>
            <a:endParaRPr lang="en-US" sz="2100"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aseline="0">
                <a:latin typeface="Trebuchet MS" pitchFamily="34" charset="0"/>
              </a:rPr>
              <a:t>The columns in the provided layouts are fixed and cannot be moved but advanced users can modify any layout by going to VIEW and then SLIDE MASTER.</a:t>
            </a: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TEXT: </a:t>
            </a:r>
            <a:r>
              <a:rPr lang="en-US" sz="2100" baseline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PHOTOS: </a:t>
            </a:r>
            <a:r>
              <a:rPr lang="en-US" sz="2100" baseline="0">
                <a:latin typeface="Trebuchet MS" pitchFamily="34" charset="0"/>
              </a:rPr>
              <a:t>Drag in a picture placeholder, size it </a:t>
            </a:r>
            <a:r>
              <a:rPr lang="en-US" sz="2100" u="sng" baseline="0">
                <a:latin typeface="Trebuchet MS" pitchFamily="34" charset="0"/>
              </a:rPr>
              <a:t>first</a:t>
            </a:r>
            <a:r>
              <a:rPr lang="en-US" sz="2100" baseline="0">
                <a:latin typeface="Trebuchet MS" pitchFamily="34" charset="0"/>
              </a:rPr>
              <a:t>, click in it and insert a photo from the menu.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TABLES: </a:t>
            </a:r>
            <a:r>
              <a:rPr lang="en-US" sz="2100" baseline="0">
                <a:latin typeface="Trebuchet MS" pitchFamily="34" charset="0"/>
              </a:rPr>
              <a:t>You can copy and paste a table from an external document onto this poster template. To make the text fit better in the cells of an imported table, </a:t>
            </a: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638705"/>
            <a:r>
              <a:rPr lang="en-US" sz="2100" baseline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14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2100" b="1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3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648" tIns="30324" rIns="60648" bIns="30324" rtlCol="0" anchor="ctr"/>
          <a:lstStyle/>
          <a:p>
            <a:pPr algn="ctr"/>
            <a:endParaRPr lang="en-US"/>
          </a:p>
        </p:txBody>
      </p: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74992" y="7609222"/>
            <a:ext cx="2963353" cy="15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31161" y="6167213"/>
            <a:ext cx="369095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4" name="TextBox 43"/>
          <p:cNvSpPr txBox="1"/>
          <p:nvPr/>
        </p:nvSpPr>
        <p:spPr>
          <a:xfrm>
            <a:off x="27877008" y="15435378"/>
            <a:ext cx="5725178" cy="1138458"/>
          </a:xfrm>
          <a:prstGeom prst="rect">
            <a:avLst/>
          </a:prstGeom>
          <a:noFill/>
        </p:spPr>
        <p:txBody>
          <a:bodyPr wrap="square" lIns="60648" tIns="30324" rIns="60648" bIns="30324" rtlCol="0">
            <a:spAutoFit/>
          </a:bodyPr>
          <a:lstStyle/>
          <a:p>
            <a:pPr>
              <a:lnSpc>
                <a:spcPts val="2089"/>
              </a:lnSpc>
            </a:pPr>
            <a:r>
              <a:rPr lang="en-US" sz="2300">
                <a:solidFill>
                  <a:schemeClr val="bg1"/>
                </a:solidFill>
              </a:rPr>
              <a:t>© 2011 PosterPresentations.com</a:t>
            </a:r>
            <a:br>
              <a:rPr lang="en-US" sz="2300">
                <a:solidFill>
                  <a:schemeClr val="bg1"/>
                </a:solidFill>
              </a:rPr>
            </a:br>
            <a:r>
              <a:rPr lang="en-US" sz="2300">
                <a:solidFill>
                  <a:schemeClr val="bg1"/>
                </a:solidFill>
              </a:rPr>
              <a:t>    </a:t>
            </a:r>
            <a:r>
              <a:rPr lang="en-US" sz="2100">
                <a:solidFill>
                  <a:schemeClr val="bg1"/>
                </a:solidFill>
              </a:rPr>
              <a:t>2117 Fourth Street ,</a:t>
            </a:r>
            <a:r>
              <a:rPr lang="en-US" sz="2100" baseline="0">
                <a:solidFill>
                  <a:schemeClr val="bg1"/>
                </a:solidFill>
              </a:rPr>
              <a:t> Unit C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Berkeley  CA  94710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</a:t>
            </a:r>
            <a:r>
              <a:rPr lang="en-US" sz="2100" b="1" baseline="0">
                <a:solidFill>
                  <a:srgbClr val="FFFF00"/>
                </a:solidFill>
              </a:rPr>
              <a:t>posterpresenter@gmail.com</a:t>
            </a:r>
            <a:endParaRPr lang="en-US" sz="2300" b="1">
              <a:solidFill>
                <a:srgbClr val="FFFF0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>
            <a:off x="27638831" y="2220686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31" y="15314871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-6472916" y="6614887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2911102" rtl="0" eaLnBrk="1" latinLnBrk="0" hangingPunct="1">
        <a:spcBef>
          <a:spcPct val="0"/>
        </a:spcBef>
        <a:buNone/>
        <a:defRPr sz="5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091664" indent="-1091664" algn="l" defTabSz="2911102" rtl="0" eaLnBrk="1" latinLnBrk="0" hangingPunct="1">
        <a:spcBef>
          <a:spcPct val="20000"/>
        </a:spcBef>
        <a:buFont typeface="Arial" pitchFamily="34" charset="0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1pPr>
      <a:lvl2pPr marL="2365271" indent="-909720" algn="l" defTabSz="2911102" rtl="0" eaLnBrk="1" latinLnBrk="0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38878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094430" indent="-727776" algn="l" defTabSz="2911102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49981" indent="-727776" algn="l" defTabSz="2911102" rtl="0" eaLnBrk="1" latinLnBrk="0" hangingPunct="1">
        <a:spcBef>
          <a:spcPct val="20000"/>
        </a:spcBef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05532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461083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16634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372185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5555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91110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66654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822205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77756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733308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88859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64441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8490857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11973" y="16116301"/>
            <a:ext cx="1571625" cy="21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0534" tIns="30261" rIns="60534" bIns="30261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2011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9469083" y="2628900"/>
            <a:ext cx="8490857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18366668" y="2628900"/>
            <a:ext cx="8490857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-6501491" y="-9798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/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900" b="1" baseline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7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100" b="1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2007 template produces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a 36”x56” professional  poster. It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will save you valuable time placing titles, subtitles,</a:t>
            </a:r>
            <a:r>
              <a:rPr lang="en-US" sz="2100" baseline="0">
                <a:latin typeface="Trebuchet MS" pitchFamily="34" charset="0"/>
              </a:rPr>
              <a:t> text, and graphics</a:t>
            </a:r>
            <a:r>
              <a:rPr lang="en-US" sz="2100">
                <a:latin typeface="Trebuchet MS" pitchFamily="34" charset="0"/>
              </a:rPr>
              <a:t>. 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Use it to create your presentation. Then send</a:t>
            </a:r>
            <a:r>
              <a:rPr lang="en-US" sz="2100" baseline="0">
                <a:latin typeface="Trebuchet MS" pitchFamily="34" charset="0"/>
              </a:rPr>
              <a:t> it </a:t>
            </a:r>
            <a:r>
              <a:rPr lang="en-US" sz="2100">
                <a:latin typeface="Trebuchet MS" pitchFamily="34" charset="0"/>
              </a:rPr>
              <a:t>to </a:t>
            </a:r>
            <a:r>
              <a:rPr lang="en-US" sz="2100" b="1">
                <a:latin typeface="Trebuchet MS" pitchFamily="34" charset="0"/>
              </a:rPr>
              <a:t>PosterPresentations.com</a:t>
            </a:r>
            <a:r>
              <a:rPr lang="en-US" sz="2100">
                <a:latin typeface="Trebuchet MS" pitchFamily="34" charset="0"/>
              </a:rPr>
              <a:t> for premium quality, same day affordable printing.</a:t>
            </a:r>
            <a:br>
              <a:rPr lang="en-US" sz="2100">
                <a:latin typeface="Trebuchet MS" pitchFamily="34" charset="0"/>
              </a:rPr>
            </a:br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We provide a series of </a:t>
            </a:r>
            <a:r>
              <a:rPr lang="en-US" sz="2100" b="1">
                <a:latin typeface="Trebuchet MS" pitchFamily="34" charset="0"/>
              </a:rPr>
              <a:t>online tutorials</a:t>
            </a:r>
            <a:r>
              <a:rPr lang="en-US" sz="210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View our online</a:t>
            </a:r>
            <a:r>
              <a:rPr lang="en-US" sz="2100" baseline="0">
                <a:latin typeface="Trebuchet MS" pitchFamily="34" charset="0"/>
              </a:rPr>
              <a:t> tutorials at:</a:t>
            </a:r>
            <a:br>
              <a:rPr lang="en-US" sz="2100">
                <a:latin typeface="Trebuchet MS" pitchFamily="34" charset="0"/>
              </a:rPr>
            </a:br>
            <a:r>
              <a:rPr lang="en-US" sz="210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br>
              <a:rPr lang="en-US" sz="2100">
                <a:latin typeface="Trebuchet MS" pitchFamily="34" charset="0"/>
              </a:rPr>
            </a:br>
            <a:r>
              <a:rPr lang="en-US" sz="2100">
                <a:latin typeface="Trebuchet MS" pitchFamily="34" charset="0"/>
              </a:rPr>
              <a:t>(copy</a:t>
            </a:r>
            <a:r>
              <a:rPr lang="en-US" sz="2100" baseline="0">
                <a:latin typeface="Trebuchet MS" pitchFamily="34" charset="0"/>
              </a:rPr>
              <a:t> and paste the link into your web browser).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For assistance and to order your printed poster</a:t>
            </a:r>
            <a:r>
              <a:rPr lang="en-US" sz="210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10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at </a:t>
            </a:r>
            <a:r>
              <a:rPr lang="en-US" sz="2700" b="1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911314"/>
            <a:endParaRPr lang="en-US" sz="2700" b="1">
              <a:solidFill>
                <a:srgbClr val="FFFF00"/>
              </a:solidFill>
              <a:latin typeface="Trebuchet MS" pitchFamily="34" charset="0"/>
            </a:endParaRPr>
          </a:p>
          <a:p>
            <a:pPr defTabSz="2911314"/>
            <a:endParaRPr lang="en-US" sz="27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Drag a placeholder onto the</a:t>
            </a:r>
            <a:r>
              <a:rPr lang="en-US" sz="2100" baseline="0">
                <a:latin typeface="Trebuchet MS" pitchFamily="34" charset="0"/>
              </a:rPr>
              <a:t> poster area,</a:t>
            </a:r>
            <a:r>
              <a:rPr lang="en-US" sz="2100">
                <a:latin typeface="Trebuchet MS" pitchFamily="34" charset="0"/>
              </a:rPr>
              <a:t> size it, and click it to edit.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2911314"/>
            <a:r>
              <a:rPr lang="en-US" sz="2100">
                <a:latin typeface="Trebuchet MS" pitchFamily="34" charset="0"/>
              </a:rPr>
              <a:t>Use</a:t>
            </a:r>
            <a:r>
              <a:rPr lang="en-US" sz="2100" baseline="0">
                <a:latin typeface="Trebuchet MS" pitchFamily="34" charset="0"/>
              </a:rPr>
              <a:t> section headers to separate topics or concepts within your presentation. 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endParaRPr lang="en-US" sz="2100" b="1">
              <a:solidFill>
                <a:srgbClr val="FFFF00"/>
              </a:solidFill>
              <a:latin typeface="Trebuchet MS" pitchFamily="34" charset="0"/>
            </a:endParaRPr>
          </a:p>
          <a:p>
            <a:pPr defTabSz="2911314"/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2911314"/>
            <a:r>
              <a:rPr lang="en-US" sz="2100" baseline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2911314"/>
            <a:r>
              <a:rPr lang="en-US" sz="2100" baseline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algn="ctr"/>
            <a:endParaRPr lang="en-US" sz="21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endParaRPr lang="en-US" sz="21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2900" b="1">
              <a:latin typeface="Trebuchet MS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7638831" y="0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>
              <a:lnSpc>
                <a:spcPts val="2786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800" b="1" baseline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800" b="1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786"/>
              </a:lnSpc>
            </a:pPr>
            <a:r>
              <a:rPr lang="en-US" sz="28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2100" baseline="0">
                <a:latin typeface="Trebuchet MS" pitchFamily="34" charset="0"/>
              </a:rPr>
            </a:br>
            <a:r>
              <a:rPr lang="en-US" sz="2100" baseline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2800" b="1" baseline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Go to the </a:t>
            </a:r>
            <a:r>
              <a:rPr lang="en-US" sz="2100" baseline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2100" baseline="0">
                <a:latin typeface="Trebuchet MS" pitchFamily="34" charset="0"/>
              </a:rPr>
            </a:b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638705">
              <a:lnSpc>
                <a:spcPts val="2438"/>
              </a:lnSpc>
            </a:pPr>
            <a:endParaRPr lang="en-US" sz="21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template has four</a:t>
            </a: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different column layouts. </a:t>
            </a:r>
          </a:p>
          <a:p>
            <a:pPr defTabSz="3638705">
              <a:lnSpc>
                <a:spcPts val="2438"/>
              </a:lnSpc>
            </a:pP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your mouse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on the background and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click on “Layout” to see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the layout options.</a:t>
            </a:r>
            <a:endParaRPr lang="en-US" sz="2100"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aseline="0">
                <a:latin typeface="Trebuchet MS" pitchFamily="34" charset="0"/>
              </a:rPr>
              <a:t>The columns in the provided layouts are fixed and cannot be moved but advanced users can modify any layout by going to VIEW and then SLIDE MASTER.</a:t>
            </a: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TEXT: </a:t>
            </a:r>
            <a:r>
              <a:rPr lang="en-US" sz="2100" baseline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PHOTOS: </a:t>
            </a:r>
            <a:r>
              <a:rPr lang="en-US" sz="2100" baseline="0">
                <a:latin typeface="Trebuchet MS" pitchFamily="34" charset="0"/>
              </a:rPr>
              <a:t>Drag in a picture placeholder, size it </a:t>
            </a:r>
            <a:r>
              <a:rPr lang="en-US" sz="2100" u="sng" baseline="0">
                <a:latin typeface="Trebuchet MS" pitchFamily="34" charset="0"/>
              </a:rPr>
              <a:t>first</a:t>
            </a:r>
            <a:r>
              <a:rPr lang="en-US" sz="2100" baseline="0">
                <a:latin typeface="Trebuchet MS" pitchFamily="34" charset="0"/>
              </a:rPr>
              <a:t>, click in it and insert a photo from the menu.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TABLES: </a:t>
            </a:r>
            <a:r>
              <a:rPr lang="en-US" sz="2100" baseline="0">
                <a:latin typeface="Trebuchet MS" pitchFamily="34" charset="0"/>
              </a:rPr>
              <a:t>You can copy and paste a table from an external document onto this poster template. To make the text fit better in the cells of an imported table, </a:t>
            </a: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638705"/>
            <a:r>
              <a:rPr lang="en-US" sz="2100" baseline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14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2100" b="1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6481553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648" tIns="30324" rIns="60648" bIns="30324" rtlCol="0" anchor="ctr"/>
          <a:lstStyle/>
          <a:p>
            <a:pPr algn="ctr"/>
            <a:endParaRPr lang="en-US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98317" y="7610741"/>
            <a:ext cx="2963353" cy="15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08376" y="6167213"/>
            <a:ext cx="369095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2" name="TextBox 31"/>
          <p:cNvSpPr txBox="1"/>
          <p:nvPr/>
        </p:nvSpPr>
        <p:spPr>
          <a:xfrm>
            <a:off x="27877008" y="15456642"/>
            <a:ext cx="5725178" cy="1138458"/>
          </a:xfrm>
          <a:prstGeom prst="rect">
            <a:avLst/>
          </a:prstGeom>
          <a:noFill/>
        </p:spPr>
        <p:txBody>
          <a:bodyPr wrap="square" lIns="60648" tIns="30324" rIns="60648" bIns="30324" rtlCol="0">
            <a:spAutoFit/>
          </a:bodyPr>
          <a:lstStyle/>
          <a:p>
            <a:pPr>
              <a:lnSpc>
                <a:spcPts val="2089"/>
              </a:lnSpc>
            </a:pPr>
            <a:r>
              <a:rPr lang="en-US" sz="2300">
                <a:solidFill>
                  <a:schemeClr val="bg1"/>
                </a:solidFill>
              </a:rPr>
              <a:t>© 2011 PosterPresentations.com</a:t>
            </a:r>
            <a:br>
              <a:rPr lang="en-US" sz="2300">
                <a:solidFill>
                  <a:schemeClr val="bg1"/>
                </a:solidFill>
              </a:rPr>
            </a:br>
            <a:r>
              <a:rPr lang="en-US" sz="2300">
                <a:solidFill>
                  <a:schemeClr val="bg1"/>
                </a:solidFill>
              </a:rPr>
              <a:t>    </a:t>
            </a:r>
            <a:r>
              <a:rPr lang="en-US" sz="2100">
                <a:solidFill>
                  <a:schemeClr val="bg1"/>
                </a:solidFill>
              </a:rPr>
              <a:t>2117 Fourth Street ,</a:t>
            </a:r>
            <a:r>
              <a:rPr lang="en-US" sz="2100" baseline="0">
                <a:solidFill>
                  <a:schemeClr val="bg1"/>
                </a:solidFill>
              </a:rPr>
              <a:t> Unit C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Berkeley  CA  94710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</a:t>
            </a:r>
            <a:r>
              <a:rPr lang="en-US" sz="2100" b="1" baseline="0">
                <a:solidFill>
                  <a:srgbClr val="FFFF00"/>
                </a:solidFill>
              </a:rPr>
              <a:t>posterpresenter@gmail.com</a:t>
            </a:r>
            <a:endParaRPr lang="en-US" sz="2300" b="1">
              <a:solidFill>
                <a:srgbClr val="FFFF00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-6223788" y="15575247"/>
            <a:ext cx="5771525" cy="1136299"/>
            <a:chOff x="44242388" y="28054064"/>
            <a:chExt cx="9771400" cy="1923793"/>
          </a:xfrm>
        </p:grpSpPr>
        <p:sp>
          <p:nvSpPr>
            <p:cNvPr id="34" name="Rounded Rectangle 33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5" name="Picture 34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6" name="TextBox 32"/>
            <p:cNvSpPr txBox="1"/>
            <p:nvPr userDrawn="1"/>
          </p:nvSpPr>
          <p:spPr>
            <a:xfrm>
              <a:off x="45342599" y="28154090"/>
              <a:ext cx="8671189" cy="1823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 discounts are available on our Facebook page. </a:t>
              </a:r>
            </a:p>
            <a:p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600" u="sng" baseline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60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27638831" y="2220686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7638831" y="15336135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-6472916" y="6614887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ctr" defTabSz="2911102" rtl="0" eaLnBrk="1" latinLnBrk="0" hangingPunct="1">
        <a:spcBef>
          <a:spcPct val="0"/>
        </a:spcBef>
        <a:buNone/>
        <a:defRPr sz="5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091664" indent="-1091664" algn="l" defTabSz="2911102" rtl="0" eaLnBrk="1" latinLnBrk="0" hangingPunct="1">
        <a:spcBef>
          <a:spcPct val="20000"/>
        </a:spcBef>
        <a:buFont typeface="Arial" pitchFamily="34" charset="0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1pPr>
      <a:lvl2pPr marL="2365271" indent="-909720" algn="l" defTabSz="2911102" rtl="0" eaLnBrk="1" latinLnBrk="0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38878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094430" indent="-727776" algn="l" defTabSz="2911102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49981" indent="-727776" algn="l" defTabSz="2911102" rtl="0" eaLnBrk="1" latinLnBrk="0" hangingPunct="1">
        <a:spcBef>
          <a:spcPct val="20000"/>
        </a:spcBef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05532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461083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16634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372185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5555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91110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66654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822205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77756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733308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88859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64441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11973" y="16116301"/>
            <a:ext cx="1571625" cy="21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0534" tIns="30261" rIns="60534" bIns="30261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2011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20574000" y="2628900"/>
            <a:ext cx="6286500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7239001" y="2628900"/>
            <a:ext cx="12953008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-6501491" y="-9798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/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900" b="1" baseline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7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100" b="1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2007 template produces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a 36”x56” professional  poster. It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will save you valuable time placing titles, subtitles,</a:t>
            </a:r>
            <a:r>
              <a:rPr lang="en-US" sz="2100" baseline="0">
                <a:latin typeface="Trebuchet MS" pitchFamily="34" charset="0"/>
              </a:rPr>
              <a:t> text, and graphics</a:t>
            </a:r>
            <a:r>
              <a:rPr lang="en-US" sz="2100">
                <a:latin typeface="Trebuchet MS" pitchFamily="34" charset="0"/>
              </a:rPr>
              <a:t>. 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Use it to create your presentation. Then send</a:t>
            </a:r>
            <a:r>
              <a:rPr lang="en-US" sz="2100" baseline="0">
                <a:latin typeface="Trebuchet MS" pitchFamily="34" charset="0"/>
              </a:rPr>
              <a:t> it </a:t>
            </a:r>
            <a:r>
              <a:rPr lang="en-US" sz="2100">
                <a:latin typeface="Trebuchet MS" pitchFamily="34" charset="0"/>
              </a:rPr>
              <a:t>to </a:t>
            </a:r>
            <a:r>
              <a:rPr lang="en-US" sz="2100" b="1">
                <a:latin typeface="Trebuchet MS" pitchFamily="34" charset="0"/>
              </a:rPr>
              <a:t>PosterPresentations.com</a:t>
            </a:r>
            <a:r>
              <a:rPr lang="en-US" sz="2100">
                <a:latin typeface="Trebuchet MS" pitchFamily="34" charset="0"/>
              </a:rPr>
              <a:t> for premium quality, same day affordable printing.</a:t>
            </a:r>
            <a:br>
              <a:rPr lang="en-US" sz="2100">
                <a:latin typeface="Trebuchet MS" pitchFamily="34" charset="0"/>
              </a:rPr>
            </a:br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We provide a series of </a:t>
            </a:r>
            <a:r>
              <a:rPr lang="en-US" sz="2100" b="1">
                <a:latin typeface="Trebuchet MS" pitchFamily="34" charset="0"/>
              </a:rPr>
              <a:t>online tutorials</a:t>
            </a:r>
            <a:r>
              <a:rPr lang="en-US" sz="210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View our online</a:t>
            </a:r>
            <a:r>
              <a:rPr lang="en-US" sz="2100" baseline="0">
                <a:latin typeface="Trebuchet MS" pitchFamily="34" charset="0"/>
              </a:rPr>
              <a:t> tutorials at:</a:t>
            </a:r>
            <a:br>
              <a:rPr lang="en-US" sz="2100">
                <a:latin typeface="Trebuchet MS" pitchFamily="34" charset="0"/>
              </a:rPr>
            </a:br>
            <a:r>
              <a:rPr lang="en-US" sz="210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br>
              <a:rPr lang="en-US" sz="2100">
                <a:latin typeface="Trebuchet MS" pitchFamily="34" charset="0"/>
              </a:rPr>
            </a:br>
            <a:r>
              <a:rPr lang="en-US" sz="2100">
                <a:latin typeface="Trebuchet MS" pitchFamily="34" charset="0"/>
              </a:rPr>
              <a:t>(copy</a:t>
            </a:r>
            <a:r>
              <a:rPr lang="en-US" sz="2100" baseline="0">
                <a:latin typeface="Trebuchet MS" pitchFamily="34" charset="0"/>
              </a:rPr>
              <a:t> and paste the link into your web browser).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For assistance and to order your printed poster</a:t>
            </a:r>
            <a:r>
              <a:rPr lang="en-US" sz="210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10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at </a:t>
            </a:r>
            <a:r>
              <a:rPr lang="en-US" sz="2700" b="1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911314"/>
            <a:endParaRPr lang="en-US" sz="2700" b="1">
              <a:solidFill>
                <a:srgbClr val="FFFF00"/>
              </a:solidFill>
              <a:latin typeface="Trebuchet MS" pitchFamily="34" charset="0"/>
            </a:endParaRPr>
          </a:p>
          <a:p>
            <a:pPr defTabSz="2911314"/>
            <a:endParaRPr lang="en-US" sz="27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Drag a placeholder onto the</a:t>
            </a:r>
            <a:r>
              <a:rPr lang="en-US" sz="2100" baseline="0">
                <a:latin typeface="Trebuchet MS" pitchFamily="34" charset="0"/>
              </a:rPr>
              <a:t> poster area,</a:t>
            </a:r>
            <a:r>
              <a:rPr lang="en-US" sz="2100">
                <a:latin typeface="Trebuchet MS" pitchFamily="34" charset="0"/>
              </a:rPr>
              <a:t> size it, and click it to edit.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2911314"/>
            <a:r>
              <a:rPr lang="en-US" sz="2100">
                <a:latin typeface="Trebuchet MS" pitchFamily="34" charset="0"/>
              </a:rPr>
              <a:t>Use</a:t>
            </a:r>
            <a:r>
              <a:rPr lang="en-US" sz="2100" baseline="0">
                <a:latin typeface="Trebuchet MS" pitchFamily="34" charset="0"/>
              </a:rPr>
              <a:t> section headers to separate topics or concepts within your presentation. 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endParaRPr lang="en-US" sz="2100" b="1">
              <a:solidFill>
                <a:srgbClr val="FFFF00"/>
              </a:solidFill>
              <a:latin typeface="Trebuchet MS" pitchFamily="34" charset="0"/>
            </a:endParaRPr>
          </a:p>
          <a:p>
            <a:pPr defTabSz="2911314"/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2911314"/>
            <a:r>
              <a:rPr lang="en-US" sz="2100" baseline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2911314"/>
            <a:r>
              <a:rPr lang="en-US" sz="2100" baseline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algn="ctr"/>
            <a:endParaRPr lang="en-US" sz="21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endParaRPr lang="en-US" sz="21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2900" b="1">
              <a:latin typeface="Trebuchet MS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7638831" y="0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>
              <a:lnSpc>
                <a:spcPts val="2786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800" b="1" baseline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800" b="1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786"/>
              </a:lnSpc>
            </a:pPr>
            <a:r>
              <a:rPr lang="en-US" sz="28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2100" baseline="0">
                <a:latin typeface="Trebuchet MS" pitchFamily="34" charset="0"/>
              </a:rPr>
            </a:br>
            <a:r>
              <a:rPr lang="en-US" sz="2100" baseline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2800" b="1" baseline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Go to the </a:t>
            </a:r>
            <a:r>
              <a:rPr lang="en-US" sz="2100" baseline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2100" baseline="0">
                <a:latin typeface="Trebuchet MS" pitchFamily="34" charset="0"/>
              </a:rPr>
            </a:b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638705">
              <a:lnSpc>
                <a:spcPts val="2438"/>
              </a:lnSpc>
            </a:pPr>
            <a:endParaRPr lang="en-US" sz="21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template has four</a:t>
            </a: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different column layouts. </a:t>
            </a:r>
          </a:p>
          <a:p>
            <a:pPr defTabSz="3638705">
              <a:lnSpc>
                <a:spcPts val="2438"/>
              </a:lnSpc>
            </a:pP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your mouse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on the background and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click on “Layout” to see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the layout options.</a:t>
            </a:r>
            <a:endParaRPr lang="en-US" sz="2100"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aseline="0">
                <a:latin typeface="Trebuchet MS" pitchFamily="34" charset="0"/>
              </a:rPr>
              <a:t>The columns in the provided layouts are fixed and cannot be moved but advanced users can modify any layout by going to VIEW and then SLIDE MASTER.</a:t>
            </a: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TEXT: </a:t>
            </a:r>
            <a:r>
              <a:rPr lang="en-US" sz="2100" baseline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PHOTOS: </a:t>
            </a:r>
            <a:r>
              <a:rPr lang="en-US" sz="2100" baseline="0">
                <a:latin typeface="Trebuchet MS" pitchFamily="34" charset="0"/>
              </a:rPr>
              <a:t>Drag in a picture placeholder, size it </a:t>
            </a:r>
            <a:r>
              <a:rPr lang="en-US" sz="2100" u="sng" baseline="0">
                <a:latin typeface="Trebuchet MS" pitchFamily="34" charset="0"/>
              </a:rPr>
              <a:t>first</a:t>
            </a:r>
            <a:r>
              <a:rPr lang="en-US" sz="2100" baseline="0">
                <a:latin typeface="Trebuchet MS" pitchFamily="34" charset="0"/>
              </a:rPr>
              <a:t>, click in it and insert a photo from the menu.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TABLES: </a:t>
            </a:r>
            <a:r>
              <a:rPr lang="en-US" sz="2100" baseline="0">
                <a:latin typeface="Trebuchet MS" pitchFamily="34" charset="0"/>
              </a:rPr>
              <a:t>You can copy and paste a table from an external document onto this poster template. To make the text fit better in the cells of an imported table, </a:t>
            </a: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638705"/>
            <a:r>
              <a:rPr lang="en-US" sz="2100" baseline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14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2100" b="1">
              <a:latin typeface="Trebuchet MS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-6481553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648" tIns="30324" rIns="60648" bIns="30324" rtlCol="0" anchor="ctr"/>
          <a:lstStyle/>
          <a:p>
            <a:pPr algn="ctr"/>
            <a:endParaRPr lang="en-US"/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29965" y="7632006"/>
            <a:ext cx="2963353" cy="15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392577" y="6167213"/>
            <a:ext cx="369095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6" name="TextBox 35"/>
          <p:cNvSpPr txBox="1"/>
          <p:nvPr/>
        </p:nvSpPr>
        <p:spPr>
          <a:xfrm>
            <a:off x="27877008" y="15477908"/>
            <a:ext cx="5725178" cy="1138458"/>
          </a:xfrm>
          <a:prstGeom prst="rect">
            <a:avLst/>
          </a:prstGeom>
          <a:noFill/>
        </p:spPr>
        <p:txBody>
          <a:bodyPr wrap="square" lIns="60648" tIns="30324" rIns="60648" bIns="30324" rtlCol="0">
            <a:spAutoFit/>
          </a:bodyPr>
          <a:lstStyle/>
          <a:p>
            <a:pPr>
              <a:lnSpc>
                <a:spcPts val="2089"/>
              </a:lnSpc>
            </a:pPr>
            <a:r>
              <a:rPr lang="en-US" sz="2300">
                <a:solidFill>
                  <a:schemeClr val="bg1"/>
                </a:solidFill>
              </a:rPr>
              <a:t>© 2011 PosterPresentations.com</a:t>
            </a:r>
            <a:br>
              <a:rPr lang="en-US" sz="2300">
                <a:solidFill>
                  <a:schemeClr val="bg1"/>
                </a:solidFill>
              </a:rPr>
            </a:br>
            <a:r>
              <a:rPr lang="en-US" sz="2300">
                <a:solidFill>
                  <a:schemeClr val="bg1"/>
                </a:solidFill>
              </a:rPr>
              <a:t>    </a:t>
            </a:r>
            <a:r>
              <a:rPr lang="en-US" sz="2100">
                <a:solidFill>
                  <a:schemeClr val="bg1"/>
                </a:solidFill>
              </a:rPr>
              <a:t>2117 Fourth Street ,</a:t>
            </a:r>
            <a:r>
              <a:rPr lang="en-US" sz="2100" baseline="0">
                <a:solidFill>
                  <a:schemeClr val="bg1"/>
                </a:solidFill>
              </a:rPr>
              <a:t> Unit C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Berkeley  CA  94710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</a:t>
            </a:r>
            <a:r>
              <a:rPr lang="en-US" sz="2100" b="1" baseline="0">
                <a:solidFill>
                  <a:srgbClr val="FFFF00"/>
                </a:solidFill>
              </a:rPr>
              <a:t>posterpresenter@gmail.com</a:t>
            </a:r>
            <a:endParaRPr lang="en-US" sz="2300" b="1">
              <a:solidFill>
                <a:srgbClr val="FFFF00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-6223788" y="15575247"/>
            <a:ext cx="5771525" cy="1136299"/>
            <a:chOff x="44242388" y="28054064"/>
            <a:chExt cx="9771400" cy="1923793"/>
          </a:xfrm>
        </p:grpSpPr>
        <p:sp>
          <p:nvSpPr>
            <p:cNvPr id="38" name="Rounded Rectangle 37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9" name="Picture 38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0" name="TextBox 32"/>
            <p:cNvSpPr txBox="1"/>
            <p:nvPr userDrawn="1"/>
          </p:nvSpPr>
          <p:spPr>
            <a:xfrm>
              <a:off x="45342599" y="28154090"/>
              <a:ext cx="8671189" cy="1823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 discounts are available on our Facebook page. </a:t>
              </a:r>
            </a:p>
            <a:p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600" u="sng" baseline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60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1" name="Straight Connector 40"/>
          <p:cNvCxnSpPr/>
          <p:nvPr/>
        </p:nvCxnSpPr>
        <p:spPr>
          <a:xfrm>
            <a:off x="27638831" y="2220686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7638831" y="15336135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-6472916" y="6614887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2911102" rtl="0" eaLnBrk="1" latinLnBrk="0" hangingPunct="1">
        <a:spcBef>
          <a:spcPct val="0"/>
        </a:spcBef>
        <a:buNone/>
        <a:defRPr sz="5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091664" indent="-1091664" algn="l" defTabSz="2911102" rtl="0" eaLnBrk="1" latinLnBrk="0" hangingPunct="1">
        <a:spcBef>
          <a:spcPct val="20000"/>
        </a:spcBef>
        <a:buFont typeface="Arial" pitchFamily="34" charset="0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1pPr>
      <a:lvl2pPr marL="2365271" indent="-909720" algn="l" defTabSz="2911102" rtl="0" eaLnBrk="1" latinLnBrk="0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38878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094430" indent="-727776" algn="l" defTabSz="2911102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49981" indent="-727776" algn="l" defTabSz="2911102" rtl="0" eaLnBrk="1" latinLnBrk="0" hangingPunct="1">
        <a:spcBef>
          <a:spcPct val="20000"/>
        </a:spcBef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05532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461083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16634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372185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5555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91110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66654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822205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77756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733308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88859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64441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26286023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11973" y="16116301"/>
            <a:ext cx="1571625" cy="21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0534" tIns="30261" rIns="60534" bIns="30261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2011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5" name="Rectangle 35"/>
          <p:cNvSpPr>
            <a:spLocks noChangeArrowheads="1"/>
          </p:cNvSpPr>
          <p:nvPr/>
        </p:nvSpPr>
        <p:spPr bwMode="auto">
          <a:xfrm>
            <a:off x="571500" y="2628900"/>
            <a:ext cx="6286500" cy="13373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-6501491" y="-9798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/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900" b="1" baseline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7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100" b="1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2007 template produces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a 36”x56” professional  poster. It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will save you valuable time placing titles, subtitles,</a:t>
            </a:r>
            <a:r>
              <a:rPr lang="en-US" sz="2100" baseline="0">
                <a:latin typeface="Trebuchet MS" pitchFamily="34" charset="0"/>
              </a:rPr>
              <a:t> text, and graphics</a:t>
            </a:r>
            <a:r>
              <a:rPr lang="en-US" sz="2100">
                <a:latin typeface="Trebuchet MS" pitchFamily="34" charset="0"/>
              </a:rPr>
              <a:t>. 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Use it to create your presentation. Then send</a:t>
            </a:r>
            <a:r>
              <a:rPr lang="en-US" sz="2100" baseline="0">
                <a:latin typeface="Trebuchet MS" pitchFamily="34" charset="0"/>
              </a:rPr>
              <a:t> it </a:t>
            </a:r>
            <a:r>
              <a:rPr lang="en-US" sz="2100">
                <a:latin typeface="Trebuchet MS" pitchFamily="34" charset="0"/>
              </a:rPr>
              <a:t>to </a:t>
            </a:r>
            <a:r>
              <a:rPr lang="en-US" sz="2100" b="1">
                <a:latin typeface="Trebuchet MS" pitchFamily="34" charset="0"/>
              </a:rPr>
              <a:t>PosterPresentations.com</a:t>
            </a:r>
            <a:r>
              <a:rPr lang="en-US" sz="2100">
                <a:latin typeface="Trebuchet MS" pitchFamily="34" charset="0"/>
              </a:rPr>
              <a:t> for premium quality, same day affordable printing.</a:t>
            </a:r>
            <a:br>
              <a:rPr lang="en-US" sz="2100">
                <a:latin typeface="Trebuchet MS" pitchFamily="34" charset="0"/>
              </a:rPr>
            </a:br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We provide a series of </a:t>
            </a:r>
            <a:r>
              <a:rPr lang="en-US" sz="2100" b="1">
                <a:latin typeface="Trebuchet MS" pitchFamily="34" charset="0"/>
              </a:rPr>
              <a:t>online tutorials</a:t>
            </a:r>
            <a:r>
              <a:rPr lang="en-US" sz="210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View our online</a:t>
            </a:r>
            <a:r>
              <a:rPr lang="en-US" sz="2100" baseline="0">
                <a:latin typeface="Trebuchet MS" pitchFamily="34" charset="0"/>
              </a:rPr>
              <a:t> tutorials at:</a:t>
            </a:r>
            <a:br>
              <a:rPr lang="en-US" sz="2100">
                <a:latin typeface="Trebuchet MS" pitchFamily="34" charset="0"/>
              </a:rPr>
            </a:br>
            <a:r>
              <a:rPr lang="en-US" sz="210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br>
              <a:rPr lang="en-US" sz="2100">
                <a:latin typeface="Trebuchet MS" pitchFamily="34" charset="0"/>
              </a:rPr>
            </a:br>
            <a:r>
              <a:rPr lang="en-US" sz="2100">
                <a:latin typeface="Trebuchet MS" pitchFamily="34" charset="0"/>
              </a:rPr>
              <a:t>(copy</a:t>
            </a:r>
            <a:r>
              <a:rPr lang="en-US" sz="2100" baseline="0">
                <a:latin typeface="Trebuchet MS" pitchFamily="34" charset="0"/>
              </a:rPr>
              <a:t> and paste the link into your web browser).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For assistance and to order your printed poster</a:t>
            </a:r>
            <a:r>
              <a:rPr lang="en-US" sz="210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10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at </a:t>
            </a:r>
            <a:r>
              <a:rPr lang="en-US" sz="2700" b="1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911314"/>
            <a:endParaRPr lang="en-US" sz="2700" b="1">
              <a:solidFill>
                <a:srgbClr val="FFFF00"/>
              </a:solidFill>
              <a:latin typeface="Trebuchet MS" pitchFamily="34" charset="0"/>
            </a:endParaRPr>
          </a:p>
          <a:p>
            <a:pPr defTabSz="2911314"/>
            <a:endParaRPr lang="en-US" sz="27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Drag a placeholder onto the</a:t>
            </a:r>
            <a:r>
              <a:rPr lang="en-US" sz="2100" baseline="0">
                <a:latin typeface="Trebuchet MS" pitchFamily="34" charset="0"/>
              </a:rPr>
              <a:t> poster area,</a:t>
            </a:r>
            <a:r>
              <a:rPr lang="en-US" sz="2100">
                <a:latin typeface="Trebuchet MS" pitchFamily="34" charset="0"/>
              </a:rPr>
              <a:t> size it, and click it to edit.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2911314"/>
            <a:r>
              <a:rPr lang="en-US" sz="2100">
                <a:latin typeface="Trebuchet MS" pitchFamily="34" charset="0"/>
              </a:rPr>
              <a:t>Use</a:t>
            </a:r>
            <a:r>
              <a:rPr lang="en-US" sz="2100" baseline="0">
                <a:latin typeface="Trebuchet MS" pitchFamily="34" charset="0"/>
              </a:rPr>
              <a:t> section headers to separate topics or concepts within your presentation. 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endParaRPr lang="en-US" sz="2100" b="1">
              <a:solidFill>
                <a:srgbClr val="FFFF00"/>
              </a:solidFill>
              <a:latin typeface="Trebuchet MS" pitchFamily="34" charset="0"/>
            </a:endParaRPr>
          </a:p>
          <a:p>
            <a:pPr defTabSz="2911314"/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2911314"/>
            <a:r>
              <a:rPr lang="en-US" sz="2100" baseline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2911314"/>
            <a:r>
              <a:rPr lang="en-US" sz="2100" baseline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algn="ctr"/>
            <a:endParaRPr lang="en-US" sz="21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endParaRPr lang="en-US" sz="21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2900" b="1">
              <a:latin typeface="Trebuchet MS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7638831" y="0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>
              <a:lnSpc>
                <a:spcPts val="2786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800" b="1" baseline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800" b="1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786"/>
              </a:lnSpc>
            </a:pPr>
            <a:r>
              <a:rPr lang="en-US" sz="28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2100" baseline="0">
                <a:latin typeface="Trebuchet MS" pitchFamily="34" charset="0"/>
              </a:rPr>
            </a:br>
            <a:r>
              <a:rPr lang="en-US" sz="2100" baseline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2800" b="1" baseline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Go to the </a:t>
            </a:r>
            <a:r>
              <a:rPr lang="en-US" sz="2100" baseline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2100" baseline="0">
                <a:latin typeface="Trebuchet MS" pitchFamily="34" charset="0"/>
              </a:rPr>
            </a:b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638705">
              <a:lnSpc>
                <a:spcPts val="2438"/>
              </a:lnSpc>
            </a:pPr>
            <a:endParaRPr lang="en-US" sz="21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template has four</a:t>
            </a: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different column layouts. </a:t>
            </a:r>
          </a:p>
          <a:p>
            <a:pPr defTabSz="3638705">
              <a:lnSpc>
                <a:spcPts val="2438"/>
              </a:lnSpc>
            </a:pP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your mouse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on the background and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click on “Layout” to see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the layout options.</a:t>
            </a:r>
            <a:endParaRPr lang="en-US" sz="2100"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aseline="0">
                <a:latin typeface="Trebuchet MS" pitchFamily="34" charset="0"/>
              </a:rPr>
              <a:t>The columns in the provided layouts are fixed and cannot be moved but advanced users can modify any layout by going to VIEW and then SLIDE MASTER.</a:t>
            </a: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TEXT: </a:t>
            </a:r>
            <a:r>
              <a:rPr lang="en-US" sz="2100" baseline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PHOTOS: </a:t>
            </a:r>
            <a:r>
              <a:rPr lang="en-US" sz="2100" baseline="0">
                <a:latin typeface="Trebuchet MS" pitchFamily="34" charset="0"/>
              </a:rPr>
              <a:t>Drag in a picture placeholder, size it </a:t>
            </a:r>
            <a:r>
              <a:rPr lang="en-US" sz="2100" u="sng" baseline="0">
                <a:latin typeface="Trebuchet MS" pitchFamily="34" charset="0"/>
              </a:rPr>
              <a:t>first</a:t>
            </a:r>
            <a:r>
              <a:rPr lang="en-US" sz="2100" baseline="0">
                <a:latin typeface="Trebuchet MS" pitchFamily="34" charset="0"/>
              </a:rPr>
              <a:t>, click in it and insert a photo from the menu.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TABLES: </a:t>
            </a:r>
            <a:r>
              <a:rPr lang="en-US" sz="2100" baseline="0">
                <a:latin typeface="Trebuchet MS" pitchFamily="34" charset="0"/>
              </a:rPr>
              <a:t>You can copy and paste a table from an external document onto this poster template. To make the text fit better in the cells of an imported table, </a:t>
            </a: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638705"/>
            <a:r>
              <a:rPr lang="en-US" sz="2100" baseline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14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2100" b="1">
              <a:latin typeface="Trebuchet MS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-6481553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648" tIns="30324" rIns="60648" bIns="30324" rtlCol="0" anchor="ctr"/>
          <a:lstStyle/>
          <a:p>
            <a:pPr algn="ctr"/>
            <a:endParaRPr lang="en-US"/>
          </a:p>
        </p:txBody>
      </p: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75534" y="7588970"/>
            <a:ext cx="2963353" cy="15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385593" y="6188478"/>
            <a:ext cx="369095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7" name="TextBox 36"/>
          <p:cNvSpPr txBox="1"/>
          <p:nvPr/>
        </p:nvSpPr>
        <p:spPr>
          <a:xfrm>
            <a:off x="27877008" y="15456642"/>
            <a:ext cx="5725178" cy="1138458"/>
          </a:xfrm>
          <a:prstGeom prst="rect">
            <a:avLst/>
          </a:prstGeom>
          <a:noFill/>
        </p:spPr>
        <p:txBody>
          <a:bodyPr wrap="square" lIns="60648" tIns="30324" rIns="60648" bIns="30324" rtlCol="0">
            <a:spAutoFit/>
          </a:bodyPr>
          <a:lstStyle/>
          <a:p>
            <a:pPr>
              <a:lnSpc>
                <a:spcPts val="2089"/>
              </a:lnSpc>
            </a:pPr>
            <a:r>
              <a:rPr lang="en-US" sz="2300">
                <a:solidFill>
                  <a:schemeClr val="bg1"/>
                </a:solidFill>
              </a:rPr>
              <a:t>© 2011 PosterPresentations.com</a:t>
            </a:r>
            <a:br>
              <a:rPr lang="en-US" sz="2300">
                <a:solidFill>
                  <a:schemeClr val="bg1"/>
                </a:solidFill>
              </a:rPr>
            </a:br>
            <a:r>
              <a:rPr lang="en-US" sz="2300">
                <a:solidFill>
                  <a:schemeClr val="bg1"/>
                </a:solidFill>
              </a:rPr>
              <a:t>    </a:t>
            </a:r>
            <a:r>
              <a:rPr lang="en-US" sz="2100">
                <a:solidFill>
                  <a:schemeClr val="bg1"/>
                </a:solidFill>
              </a:rPr>
              <a:t>2117 Fourth Street ,</a:t>
            </a:r>
            <a:r>
              <a:rPr lang="en-US" sz="2100" baseline="0">
                <a:solidFill>
                  <a:schemeClr val="bg1"/>
                </a:solidFill>
              </a:rPr>
              <a:t> Unit C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Berkeley  CA  94710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</a:t>
            </a:r>
            <a:r>
              <a:rPr lang="en-US" sz="2100" b="1" baseline="0">
                <a:solidFill>
                  <a:srgbClr val="FFFF00"/>
                </a:solidFill>
              </a:rPr>
              <a:t>posterpresenter@gmail.com</a:t>
            </a:r>
            <a:endParaRPr lang="en-US" sz="2300" b="1">
              <a:solidFill>
                <a:srgbClr val="FFFF00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-6223788" y="15575247"/>
            <a:ext cx="5771525" cy="1136299"/>
            <a:chOff x="44242388" y="28054064"/>
            <a:chExt cx="9771400" cy="1923793"/>
          </a:xfrm>
        </p:grpSpPr>
        <p:sp>
          <p:nvSpPr>
            <p:cNvPr id="39" name="Rounded Rectangle 38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40" name="Picture 39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41" name="TextBox 32"/>
            <p:cNvSpPr txBox="1"/>
            <p:nvPr userDrawn="1"/>
          </p:nvSpPr>
          <p:spPr>
            <a:xfrm>
              <a:off x="45342599" y="28154090"/>
              <a:ext cx="8671189" cy="1823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 discounts are available on our Facebook page. </a:t>
              </a:r>
            </a:p>
            <a:p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600" u="sng" baseline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60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42" name="Straight Connector 41"/>
          <p:cNvCxnSpPr/>
          <p:nvPr/>
        </p:nvCxnSpPr>
        <p:spPr>
          <a:xfrm>
            <a:off x="27638831" y="2220686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7638831" y="15336135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-6472916" y="6614887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ctr" defTabSz="2911102" rtl="0" eaLnBrk="1" latinLnBrk="0" hangingPunct="1">
        <a:spcBef>
          <a:spcPct val="0"/>
        </a:spcBef>
        <a:buNone/>
        <a:defRPr sz="5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091664" indent="-1091664" algn="l" defTabSz="2911102" rtl="0" eaLnBrk="1" latinLnBrk="0" hangingPunct="1">
        <a:spcBef>
          <a:spcPct val="20000"/>
        </a:spcBef>
        <a:buFont typeface="Arial" pitchFamily="34" charset="0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1pPr>
      <a:lvl2pPr marL="2365271" indent="-909720" algn="l" defTabSz="2911102" rtl="0" eaLnBrk="1" latinLnBrk="0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38878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094430" indent="-727776" algn="l" defTabSz="2911102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49981" indent="-727776" algn="l" defTabSz="2911102" rtl="0" eaLnBrk="1" latinLnBrk="0" hangingPunct="1">
        <a:spcBef>
          <a:spcPct val="20000"/>
        </a:spcBef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05532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461083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16634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372185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5555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91110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66654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822205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77756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733308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88859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64441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27432000" cy="24003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33"/>
          <p:cNvSpPr>
            <a:spLocks noChangeArrowheads="1"/>
          </p:cNvSpPr>
          <p:nvPr/>
        </p:nvSpPr>
        <p:spPr bwMode="auto">
          <a:xfrm>
            <a:off x="571500" y="2628900"/>
            <a:ext cx="8490857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2402681"/>
            <a:ext cx="27432000" cy="7620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11973" y="16116301"/>
            <a:ext cx="1571625" cy="215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0534" tIns="30261" rIns="60534" bIns="30261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2011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700" b="1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9469083" y="2628900"/>
            <a:ext cx="8490857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18366668" y="2628900"/>
            <a:ext cx="8490857" cy="133731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60648" tIns="30324" rIns="60648" bIns="30324" anchor="ctr"/>
          <a:lstStyle/>
          <a:p>
            <a:pPr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-6501491" y="-9798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/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QUICK DESIGN</a:t>
            </a:r>
            <a:r>
              <a:rPr lang="en-US" sz="2900" b="1" baseline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GUIDE</a:t>
            </a:r>
          </a:p>
          <a:p>
            <a:pPr algn="ctr"/>
            <a:r>
              <a:rPr lang="en-US" sz="27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algn="ctr"/>
            <a:endParaRPr lang="en-US" sz="2100" b="1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2007 template produces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a 36”x56” professional  poster. It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will save you valuable time placing titles, subtitles,</a:t>
            </a:r>
            <a:r>
              <a:rPr lang="en-US" sz="2100" baseline="0">
                <a:latin typeface="Trebuchet MS" pitchFamily="34" charset="0"/>
              </a:rPr>
              <a:t> text, and graphics</a:t>
            </a:r>
            <a:r>
              <a:rPr lang="en-US" sz="2100">
                <a:latin typeface="Trebuchet MS" pitchFamily="34" charset="0"/>
              </a:rPr>
              <a:t>. 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Use it to create your presentation. Then send</a:t>
            </a:r>
            <a:r>
              <a:rPr lang="en-US" sz="2100" baseline="0">
                <a:latin typeface="Trebuchet MS" pitchFamily="34" charset="0"/>
              </a:rPr>
              <a:t> it </a:t>
            </a:r>
            <a:r>
              <a:rPr lang="en-US" sz="2100">
                <a:latin typeface="Trebuchet MS" pitchFamily="34" charset="0"/>
              </a:rPr>
              <a:t>to </a:t>
            </a:r>
            <a:r>
              <a:rPr lang="en-US" sz="2100" b="1">
                <a:latin typeface="Trebuchet MS" pitchFamily="34" charset="0"/>
              </a:rPr>
              <a:t>PosterPresentations.com</a:t>
            </a:r>
            <a:r>
              <a:rPr lang="en-US" sz="2100">
                <a:latin typeface="Trebuchet MS" pitchFamily="34" charset="0"/>
              </a:rPr>
              <a:t> for premium quality, same day affordable printing.</a:t>
            </a:r>
            <a:br>
              <a:rPr lang="en-US" sz="2100">
                <a:latin typeface="Trebuchet MS" pitchFamily="34" charset="0"/>
              </a:rPr>
            </a:br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We provide a series of </a:t>
            </a:r>
            <a:r>
              <a:rPr lang="en-US" sz="2100" b="1">
                <a:latin typeface="Trebuchet MS" pitchFamily="34" charset="0"/>
              </a:rPr>
              <a:t>online tutorials</a:t>
            </a:r>
            <a:r>
              <a:rPr lang="en-US" sz="2100">
                <a:latin typeface="Trebuchet MS" pitchFamily="34" charset="0"/>
              </a:rPr>
              <a:t> that will guide you through the poster design process and answer your poster production questions. 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View our online</a:t>
            </a:r>
            <a:r>
              <a:rPr lang="en-US" sz="2100" baseline="0">
                <a:latin typeface="Trebuchet MS" pitchFamily="34" charset="0"/>
              </a:rPr>
              <a:t> tutorials at:</a:t>
            </a:r>
            <a:br>
              <a:rPr lang="en-US" sz="2100">
                <a:latin typeface="Trebuchet MS" pitchFamily="34" charset="0"/>
              </a:rPr>
            </a:br>
            <a:r>
              <a:rPr lang="en-US" sz="2100">
                <a:solidFill>
                  <a:srgbClr val="FFFF00"/>
                </a:solidFill>
                <a:latin typeface="Trebuchet MS" pitchFamily="34" charset="0"/>
              </a:rPr>
              <a:t> http://bit.ly/Poster_creation_help </a:t>
            </a:r>
            <a:br>
              <a:rPr lang="en-US" sz="2100">
                <a:latin typeface="Trebuchet MS" pitchFamily="34" charset="0"/>
              </a:rPr>
            </a:br>
            <a:r>
              <a:rPr lang="en-US" sz="2100">
                <a:latin typeface="Trebuchet MS" pitchFamily="34" charset="0"/>
              </a:rPr>
              <a:t>(copy</a:t>
            </a:r>
            <a:r>
              <a:rPr lang="en-US" sz="2100" baseline="0">
                <a:latin typeface="Trebuchet MS" pitchFamily="34" charset="0"/>
              </a:rPr>
              <a:t> and paste the link into your web browser).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For assistance and to order your printed poster</a:t>
            </a:r>
            <a:r>
              <a:rPr lang="en-US" sz="2100">
                <a:solidFill>
                  <a:schemeClr val="bg1"/>
                </a:solidFill>
                <a:latin typeface="Trebuchet MS" pitchFamily="34" charset="0"/>
              </a:rPr>
              <a:t> call </a:t>
            </a: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PosterPresentations.com</a:t>
            </a:r>
            <a:r>
              <a:rPr lang="en-US" sz="2100">
                <a:solidFill>
                  <a:srgbClr val="FFFF00"/>
                </a:solidFill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at </a:t>
            </a:r>
            <a:r>
              <a:rPr lang="en-US" sz="2700" b="1">
                <a:solidFill>
                  <a:srgbClr val="FFFF00"/>
                </a:solidFill>
                <a:latin typeface="Trebuchet MS" pitchFamily="34" charset="0"/>
              </a:rPr>
              <a:t>1.866.649.3004</a:t>
            </a:r>
          </a:p>
          <a:p>
            <a:pPr defTabSz="2911314"/>
            <a:endParaRPr lang="en-US" sz="2700" b="1">
              <a:solidFill>
                <a:srgbClr val="FFFF00"/>
              </a:solidFill>
              <a:latin typeface="Trebuchet MS" pitchFamily="34" charset="0"/>
            </a:endParaRPr>
          </a:p>
          <a:p>
            <a:pPr defTabSz="2911314"/>
            <a:endParaRPr lang="en-US" sz="27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r>
              <a:rPr lang="en-US" sz="2900" b="1">
                <a:solidFill>
                  <a:schemeClr val="bg1"/>
                </a:solidFill>
                <a:latin typeface="Trebuchet MS" pitchFamily="34" charset="0"/>
              </a:rPr>
              <a:t>Object Placeholders</a:t>
            </a: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r>
              <a:rPr lang="en-US" sz="2100">
                <a:latin typeface="Trebuchet MS" pitchFamily="34" charset="0"/>
              </a:rPr>
              <a:t>Use the placeholders provided below to add new elements to your poster:</a:t>
            </a:r>
            <a:r>
              <a:rPr lang="en-US" sz="2100" baseline="0">
                <a:latin typeface="Trebuchet MS" pitchFamily="34" charset="0"/>
              </a:rPr>
              <a:t> </a:t>
            </a:r>
            <a:r>
              <a:rPr lang="en-US" sz="2100">
                <a:latin typeface="Trebuchet MS" pitchFamily="34" charset="0"/>
              </a:rPr>
              <a:t>Drag a placeholder onto the</a:t>
            </a:r>
            <a:r>
              <a:rPr lang="en-US" sz="2100" baseline="0">
                <a:latin typeface="Trebuchet MS" pitchFamily="34" charset="0"/>
              </a:rPr>
              <a:t> poster area,</a:t>
            </a:r>
            <a:r>
              <a:rPr lang="en-US" sz="2100">
                <a:latin typeface="Trebuchet MS" pitchFamily="34" charset="0"/>
              </a:rPr>
              <a:t> size it, and click it to edit.</a:t>
            </a: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Section Header placeholder</a:t>
            </a:r>
          </a:p>
          <a:p>
            <a:pPr defTabSz="2911314"/>
            <a:r>
              <a:rPr lang="en-US" sz="2100">
                <a:latin typeface="Trebuchet MS" pitchFamily="34" charset="0"/>
              </a:rPr>
              <a:t>Use</a:t>
            </a:r>
            <a:r>
              <a:rPr lang="en-US" sz="2100" baseline="0">
                <a:latin typeface="Trebuchet MS" pitchFamily="34" charset="0"/>
              </a:rPr>
              <a:t> section headers to separate topics or concepts within your presentation. 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defTabSz="2911314"/>
            <a:endParaRPr lang="en-US" sz="2100" b="1">
              <a:solidFill>
                <a:srgbClr val="FFFF00"/>
              </a:solidFill>
              <a:latin typeface="Trebuchet MS" pitchFamily="34" charset="0"/>
            </a:endParaRPr>
          </a:p>
          <a:p>
            <a:pPr defTabSz="2911314"/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Text placeholder</a:t>
            </a:r>
          </a:p>
          <a:p>
            <a:pPr defTabSz="2911314"/>
            <a:r>
              <a:rPr lang="en-US" sz="2100" baseline="0">
                <a:latin typeface="Trebuchet MS" pitchFamily="34" charset="0"/>
              </a:rPr>
              <a:t>Move this preformatted text placeholder to the poster to add a new body of text.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Picture placeholder</a:t>
            </a:r>
          </a:p>
          <a:p>
            <a:pPr defTabSz="2911314"/>
            <a:r>
              <a:rPr lang="en-US" sz="2100" baseline="0">
                <a:latin typeface="Trebuchet MS" pitchFamily="34" charset="0"/>
              </a:rPr>
              <a:t>Move this graphic placeholder onto your poster, size it first, and then click it to add a picture to the poster.</a:t>
            </a: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defTabSz="2911314"/>
            <a:endParaRPr lang="en-US" sz="2100" baseline="0"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algn="ctr"/>
            <a:endParaRPr lang="en-US" sz="29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endParaRPr lang="en-US" sz="2100">
              <a:latin typeface="Trebuchet MS" pitchFamily="34" charset="0"/>
            </a:endParaRPr>
          </a:p>
          <a:p>
            <a:pPr algn="ctr"/>
            <a:endParaRPr lang="en-US" sz="21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/>
            <a:endParaRPr lang="en-US" sz="2100" b="1">
              <a:solidFill>
                <a:srgbClr val="FFFF00"/>
              </a:solidFill>
              <a:latin typeface="Trebuchet MS" pitchFamily="34" charset="0"/>
            </a:endParaRPr>
          </a:p>
          <a:p>
            <a:pPr algn="ctr"/>
            <a:endParaRPr lang="en-US" sz="2900" b="1">
              <a:latin typeface="Trebuchet MS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7638831" y="0"/>
            <a:ext cx="6281538" cy="164592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296" tIns="242592" rIns="121296" bIns="121296" rtlCol="0" anchor="t" anchorCtr="0"/>
          <a:lstStyle/>
          <a:p>
            <a:pPr algn="ctr">
              <a:lnSpc>
                <a:spcPts val="2786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QUICK</a:t>
            </a:r>
            <a:r>
              <a:rPr lang="en-US" sz="2800" b="1" baseline="0">
                <a:solidFill>
                  <a:schemeClr val="bg1"/>
                </a:solidFill>
                <a:latin typeface="Trebuchet MS" pitchFamily="34" charset="0"/>
              </a:rPr>
              <a:t> TIPS</a:t>
            </a:r>
            <a:endParaRPr lang="en-US" sz="2800" b="1">
              <a:solidFill>
                <a:schemeClr val="bg1"/>
              </a:solidFill>
              <a:latin typeface="Trebuchet MS" pitchFamily="34" charset="0"/>
            </a:endParaRPr>
          </a:p>
          <a:p>
            <a:pPr algn="ctr">
              <a:lnSpc>
                <a:spcPts val="2786"/>
              </a:lnSpc>
            </a:pPr>
            <a:r>
              <a:rPr lang="en-US" sz="2800" b="1">
                <a:solidFill>
                  <a:srgbClr val="FFFF00"/>
                </a:solidFill>
                <a:latin typeface="Trebuchet MS" pitchFamily="34" charset="0"/>
              </a:rPr>
              <a:t>(--THIS SECTION DOES NOT PRINT--)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PowerPoint</a:t>
            </a:r>
            <a:r>
              <a:rPr lang="en-US" sz="2100" baseline="0">
                <a:latin typeface="Trebuchet MS" pitchFamily="34" charset="0"/>
              </a:rPr>
              <a:t> template requires basic PowerPoint (version 2007 or newer) skills. Below is a list of commonly asked questions specific to this template. </a:t>
            </a:r>
            <a:br>
              <a:rPr lang="en-US" sz="2100" baseline="0">
                <a:latin typeface="Trebuchet MS" pitchFamily="34" charset="0"/>
              </a:rPr>
            </a:br>
            <a:r>
              <a:rPr lang="en-US" sz="2100" baseline="0">
                <a:latin typeface="Trebuchet MS" pitchFamily="34" charset="0"/>
              </a:rPr>
              <a:t>If you are using an older version of PowerPoint some template features may not work properly.</a:t>
            </a: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8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r>
              <a:rPr lang="en-US" sz="2800" b="1">
                <a:solidFill>
                  <a:schemeClr val="bg1"/>
                </a:solidFill>
                <a:latin typeface="Trebuchet MS" pitchFamily="34" charset="0"/>
              </a:rPr>
              <a:t>Using the template</a:t>
            </a:r>
            <a:endParaRPr lang="en-US" sz="2800" b="1" baseline="0">
              <a:solidFill>
                <a:schemeClr val="bg1"/>
              </a:solidFill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Verifying the quality of your graphics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Go to the </a:t>
            </a:r>
            <a:r>
              <a:rPr lang="en-US" sz="2100" baseline="0">
                <a:latin typeface="Trebuchet MS" pitchFamily="34" charset="0"/>
              </a:rPr>
              <a:t>VIEW menu and click on ZOOM to set your preferred magnification. This template is at 100% the size of the final poster. All text and graphics will be printed at 100% their size. To see what your poster will look like when printed, set the zoom to 100% and evaluate the quality of all your graphics before you submit your poster for printing.</a:t>
            </a:r>
            <a:br>
              <a:rPr lang="en-US" sz="2100" baseline="0">
                <a:latin typeface="Trebuchet MS" pitchFamily="34" charset="0"/>
              </a:rPr>
            </a:b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>
                <a:solidFill>
                  <a:srgbClr val="FFFF00"/>
                </a:solidFill>
                <a:latin typeface="Trebuchet MS" pitchFamily="34" charset="0"/>
              </a:rPr>
              <a:t>Using the placeholders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To add text to this template click inside a placeholder and type in or paste your text. To move a placeholder, click on it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(to select it), place your cursor on its frame and your cursor will change to this symbol:         Then, click </a:t>
            </a:r>
            <a:r>
              <a:rPr lang="en-US" sz="2100" u="sng" baseline="0">
                <a:latin typeface="Trebuchet MS" pitchFamily="34" charset="0"/>
              </a:rPr>
              <a:t>once</a:t>
            </a:r>
            <a:r>
              <a:rPr lang="en-US" sz="2100" baseline="0">
                <a:latin typeface="Trebuchet MS" pitchFamily="34" charset="0"/>
              </a:rPr>
              <a:t> and drag it to its new location where you can resize it as needed. Additional placeholders can be found on the left side of this template.</a:t>
            </a:r>
          </a:p>
          <a:p>
            <a:pPr defTabSz="3638705">
              <a:lnSpc>
                <a:spcPts val="2438"/>
              </a:lnSpc>
            </a:pPr>
            <a:endParaRPr lang="en-US" sz="2100" b="1" baseline="0">
              <a:solidFill>
                <a:srgbClr val="FFFF00"/>
              </a:solidFill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layout</a:t>
            </a:r>
          </a:p>
          <a:p>
            <a:pPr defTabSz="3638705">
              <a:lnSpc>
                <a:spcPts val="2438"/>
              </a:lnSpc>
            </a:pPr>
            <a:r>
              <a:rPr lang="en-US" sz="2100">
                <a:latin typeface="Trebuchet MS" pitchFamily="34" charset="0"/>
              </a:rPr>
              <a:t>This template has four</a:t>
            </a: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different column layouts. </a:t>
            </a:r>
          </a:p>
          <a:p>
            <a:pPr defTabSz="3638705">
              <a:lnSpc>
                <a:spcPts val="2438"/>
              </a:lnSpc>
            </a:pP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your mouse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on the background and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click on “Layout” to see </a:t>
            </a:r>
          </a:p>
          <a:p>
            <a:pPr defTabSz="3638705">
              <a:lnSpc>
                <a:spcPts val="2438"/>
              </a:lnSpc>
            </a:pPr>
            <a:r>
              <a:rPr lang="en-US" sz="2100" baseline="0">
                <a:latin typeface="Trebuchet MS" pitchFamily="34" charset="0"/>
              </a:rPr>
              <a:t>the layout options.</a:t>
            </a:r>
            <a:endParaRPr lang="en-US" sz="2100">
              <a:latin typeface="Trebuchet MS" pitchFamily="34" charset="0"/>
            </a:endParaRP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100" baseline="0">
                <a:latin typeface="Trebuchet MS" pitchFamily="34" charset="0"/>
              </a:rPr>
              <a:t>The columns in the provided layouts are fixed and cannot be moved but advanced users can modify any layout by going to VIEW and then SLIDE MASTER.</a:t>
            </a:r>
          </a:p>
          <a:p>
            <a:pPr marL="0" marR="0" indent="0" algn="l" defTabSz="3638705" rtl="0" eaLnBrk="1" fontAlgn="auto" latinLnBrk="0" hangingPunct="1">
              <a:lnSpc>
                <a:spcPts val="243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Importing text and graphics from external sources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TEXT: </a:t>
            </a:r>
            <a:r>
              <a:rPr lang="en-US" sz="2100" baseline="0">
                <a:latin typeface="Trebuchet MS" pitchFamily="34" charset="0"/>
              </a:rPr>
              <a:t>Paste or type your text into a pre-existing placeholder or drag in a new placeholder from the left side of the template. Move it anywhere as needed.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PHOTOS: </a:t>
            </a:r>
            <a:r>
              <a:rPr lang="en-US" sz="2100" baseline="0">
                <a:latin typeface="Trebuchet MS" pitchFamily="34" charset="0"/>
              </a:rPr>
              <a:t>Drag in a picture placeholder, size it </a:t>
            </a:r>
            <a:r>
              <a:rPr lang="en-US" sz="2100" u="sng" baseline="0">
                <a:latin typeface="Trebuchet MS" pitchFamily="34" charset="0"/>
              </a:rPr>
              <a:t>first</a:t>
            </a:r>
            <a:r>
              <a:rPr lang="en-US" sz="2100" baseline="0">
                <a:latin typeface="Trebuchet MS" pitchFamily="34" charset="0"/>
              </a:rPr>
              <a:t>, click in it and insert a photo from the menu.</a:t>
            </a:r>
          </a:p>
          <a:p>
            <a:pPr defTabSz="3638705">
              <a:lnSpc>
                <a:spcPts val="2438"/>
              </a:lnSpc>
            </a:pPr>
            <a:r>
              <a:rPr lang="en-US" sz="2100" b="1" u="sng" baseline="0">
                <a:latin typeface="Trebuchet MS" pitchFamily="34" charset="0"/>
              </a:rPr>
              <a:t>TABLES: </a:t>
            </a:r>
            <a:r>
              <a:rPr lang="en-US" sz="2100" baseline="0">
                <a:latin typeface="Trebuchet MS" pitchFamily="34" charset="0"/>
              </a:rPr>
              <a:t>You can copy and paste a table from an external document onto this poster template. To make the text fit better in the cells of an imported table, </a:t>
            </a:r>
            <a:r>
              <a:rPr lang="en-US" sz="2100" u="sng" baseline="0">
                <a:latin typeface="Trebuchet MS" pitchFamily="34" charset="0"/>
              </a:rPr>
              <a:t>right-click</a:t>
            </a:r>
            <a:r>
              <a:rPr lang="en-US" sz="2100" baseline="0">
                <a:latin typeface="Trebuchet MS" pitchFamily="34" charset="0"/>
              </a:rPr>
              <a:t> on the table, click FORMAT SHAPE  then click on TEXT BOX and change the INTERNAL MARGIN values to 0.25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/>
            <a:r>
              <a:rPr lang="en-US" sz="2100" b="1" baseline="0">
                <a:solidFill>
                  <a:srgbClr val="FFFF00"/>
                </a:solidFill>
                <a:latin typeface="Trebuchet MS" pitchFamily="34" charset="0"/>
              </a:rPr>
              <a:t>Modifying the color scheme</a:t>
            </a:r>
          </a:p>
          <a:p>
            <a:pPr defTabSz="3638705"/>
            <a:r>
              <a:rPr lang="en-US" sz="2100" baseline="0">
                <a:latin typeface="Trebuchet MS" pitchFamily="34" charset="0"/>
              </a:rPr>
              <a:t>To change the color scheme of this template go to the “Design” menu and click on “Colors”. You can choose from the provide color combinations or you can create your own.</a:t>
            </a: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3638705">
              <a:lnSpc>
                <a:spcPts val="2438"/>
              </a:lnSpc>
            </a:pPr>
            <a:endParaRPr lang="en-US" sz="21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aseline="0"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1400" b="1">
              <a:solidFill>
                <a:schemeClr val="bg1"/>
              </a:solidFill>
              <a:latin typeface="Trebuchet MS" pitchFamily="34" charset="0"/>
            </a:endParaRPr>
          </a:p>
          <a:p>
            <a:pPr defTabSz="2911314">
              <a:lnSpc>
                <a:spcPts val="2438"/>
              </a:lnSpc>
            </a:pPr>
            <a:endParaRPr lang="en-US" sz="1400" b="1">
              <a:solidFill>
                <a:srgbClr val="FFFF00"/>
              </a:solidFill>
              <a:latin typeface="Trebuchet MS" pitchFamily="34" charset="0"/>
            </a:endParaRPr>
          </a:p>
          <a:p>
            <a:pPr algn="ctr">
              <a:lnSpc>
                <a:spcPts val="2438"/>
              </a:lnSpc>
            </a:pPr>
            <a:endParaRPr lang="en-US" sz="2100" b="1">
              <a:latin typeface="Trebuchet MS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6481553" y="11860087"/>
            <a:ext cx="6261600" cy="3886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0648" tIns="30324" rIns="60648" bIns="30324" rtlCol="0" anchor="ctr"/>
          <a:lstStyle/>
          <a:p>
            <a:pPr algn="ctr"/>
            <a:endParaRPr lang="en-US"/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98317" y="7610741"/>
            <a:ext cx="2963353" cy="15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08376" y="6167213"/>
            <a:ext cx="369095" cy="219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2" name="TextBox 31"/>
          <p:cNvSpPr txBox="1"/>
          <p:nvPr/>
        </p:nvSpPr>
        <p:spPr>
          <a:xfrm>
            <a:off x="27877008" y="15456642"/>
            <a:ext cx="5725178" cy="1138458"/>
          </a:xfrm>
          <a:prstGeom prst="rect">
            <a:avLst/>
          </a:prstGeom>
          <a:noFill/>
        </p:spPr>
        <p:txBody>
          <a:bodyPr wrap="square" lIns="60648" tIns="30324" rIns="60648" bIns="30324" rtlCol="0">
            <a:spAutoFit/>
          </a:bodyPr>
          <a:lstStyle/>
          <a:p>
            <a:pPr>
              <a:lnSpc>
                <a:spcPts val="2089"/>
              </a:lnSpc>
            </a:pPr>
            <a:r>
              <a:rPr lang="en-US" sz="2300">
                <a:solidFill>
                  <a:schemeClr val="bg1"/>
                </a:solidFill>
              </a:rPr>
              <a:t>© 2011 PosterPresentations.com</a:t>
            </a:r>
            <a:br>
              <a:rPr lang="en-US" sz="2300">
                <a:solidFill>
                  <a:schemeClr val="bg1"/>
                </a:solidFill>
              </a:rPr>
            </a:br>
            <a:r>
              <a:rPr lang="en-US" sz="2300">
                <a:solidFill>
                  <a:schemeClr val="bg1"/>
                </a:solidFill>
              </a:rPr>
              <a:t>    </a:t>
            </a:r>
            <a:r>
              <a:rPr lang="en-US" sz="2100">
                <a:solidFill>
                  <a:schemeClr val="bg1"/>
                </a:solidFill>
              </a:rPr>
              <a:t>2117 Fourth Street ,</a:t>
            </a:r>
            <a:r>
              <a:rPr lang="en-US" sz="2100" baseline="0">
                <a:solidFill>
                  <a:schemeClr val="bg1"/>
                </a:solidFill>
              </a:rPr>
              <a:t> Unit C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Berkeley  CA  94710</a:t>
            </a:r>
            <a:br>
              <a:rPr lang="en-US" sz="2100" baseline="0">
                <a:solidFill>
                  <a:schemeClr val="bg1"/>
                </a:solidFill>
              </a:rPr>
            </a:br>
            <a:r>
              <a:rPr lang="en-US" sz="2100" baseline="0">
                <a:solidFill>
                  <a:schemeClr val="bg1"/>
                </a:solidFill>
              </a:rPr>
              <a:t>    </a:t>
            </a:r>
            <a:r>
              <a:rPr lang="en-US" sz="2100" b="1" baseline="0">
                <a:solidFill>
                  <a:srgbClr val="FFFF00"/>
                </a:solidFill>
              </a:rPr>
              <a:t>posterpresenter@gmail.com</a:t>
            </a:r>
            <a:endParaRPr lang="en-US" sz="2300" b="1">
              <a:solidFill>
                <a:srgbClr val="FFFF00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-6223788" y="15575247"/>
            <a:ext cx="5771525" cy="1136299"/>
            <a:chOff x="44242388" y="28054064"/>
            <a:chExt cx="9771400" cy="1923793"/>
          </a:xfrm>
        </p:grpSpPr>
        <p:sp>
          <p:nvSpPr>
            <p:cNvPr id="34" name="Rounded Rectangle 33"/>
            <p:cNvSpPr/>
            <p:nvPr userDrawn="1"/>
          </p:nvSpPr>
          <p:spPr>
            <a:xfrm>
              <a:off x="44242388" y="28054064"/>
              <a:ext cx="9771397" cy="109062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pic>
          <p:nvPicPr>
            <p:cNvPr id="35" name="Picture 34" descr="http://t2.gstatic.com/images?q=tbn:ANd9GcR4APHC6TT9w54M2zn_pvCiBxUNcspYPoVxirLRphBoJabfSvu7zw">
              <a:hlinkClick r:id="rId5"/>
            </p:cNvPr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4341112" y="28126638"/>
              <a:ext cx="914400" cy="914400"/>
            </a:xfrm>
            <a:prstGeom prst="rect">
              <a:avLst/>
            </a:prstGeom>
            <a:noFill/>
          </p:spPr>
        </p:pic>
        <p:sp>
          <p:nvSpPr>
            <p:cNvPr id="36" name="TextBox 32"/>
            <p:cNvSpPr txBox="1"/>
            <p:nvPr userDrawn="1"/>
          </p:nvSpPr>
          <p:spPr>
            <a:xfrm>
              <a:off x="45342599" y="28154090"/>
              <a:ext cx="8671189" cy="1823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1944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388900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658335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8777801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09722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667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361152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555603" algn="l" defTabSz="4388900" rtl="0" eaLnBrk="1" latinLnBrk="0" hangingPunct="1">
                <a:defRPr sz="8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>
                  <a:solidFill>
                    <a:schemeClr val="tx2"/>
                  </a:solidFill>
                  <a:latin typeface="Trebuchet MS" pitchFamily="34" charset="0"/>
                </a:rPr>
                <a:t>Student</a:t>
              </a:r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 discounts are available on our Facebook page. </a:t>
              </a:r>
            </a:p>
            <a:p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Go to </a:t>
              </a:r>
              <a:r>
                <a:rPr lang="en-US" sz="1600" u="sng" baseline="0">
                  <a:solidFill>
                    <a:schemeClr val="tx2"/>
                  </a:solidFill>
                  <a:latin typeface="Trebuchet MS" pitchFamily="34" charset="0"/>
                </a:rPr>
                <a:t>PosterPresentations.com</a:t>
              </a:r>
              <a:r>
                <a:rPr lang="en-US" sz="1600" baseline="0">
                  <a:solidFill>
                    <a:schemeClr val="tx2"/>
                  </a:solidFill>
                  <a:latin typeface="Trebuchet MS" pitchFamily="34" charset="0"/>
                </a:rPr>
                <a:t> and click on the FB icon.</a:t>
              </a:r>
              <a:endParaRPr lang="en-US" sz="1600">
                <a:solidFill>
                  <a:schemeClr val="tx2"/>
                </a:solidFill>
                <a:latin typeface="Trebuchet MS" pitchFamily="34" charset="0"/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27638831" y="2220686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7638831" y="15336135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-6472916" y="6614887"/>
            <a:ext cx="6281538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88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ctr" defTabSz="2911102" rtl="0" eaLnBrk="1" latinLnBrk="0" hangingPunct="1">
        <a:spcBef>
          <a:spcPct val="0"/>
        </a:spcBef>
        <a:buNone/>
        <a:defRPr sz="5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091664" indent="-1091664" algn="l" defTabSz="2911102" rtl="0" eaLnBrk="1" latinLnBrk="0" hangingPunct="1">
        <a:spcBef>
          <a:spcPct val="20000"/>
        </a:spcBef>
        <a:buFont typeface="Arial" pitchFamily="34" charset="0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1pPr>
      <a:lvl2pPr marL="2365271" indent="-909720" algn="l" defTabSz="2911102" rtl="0" eaLnBrk="1" latinLnBrk="0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38878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094430" indent="-727776" algn="l" defTabSz="2911102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549981" indent="-727776" algn="l" defTabSz="2911102" rtl="0" eaLnBrk="1" latinLnBrk="0" hangingPunct="1">
        <a:spcBef>
          <a:spcPct val="20000"/>
        </a:spcBef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005532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461083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16634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372185" indent="-727776" algn="l" defTabSz="291110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5555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911102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66654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822205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77756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733308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88859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644410" algn="l" defTabSz="2911102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blackWhite">
          <a:xfrm>
            <a:off x="2" y="0"/>
            <a:ext cx="27422475" cy="2633520"/>
          </a:xfrm>
          <a:prstGeom prst="rect">
            <a:avLst/>
          </a:prstGeom>
          <a:solidFill>
            <a:schemeClr val="accent1"/>
          </a:solidFill>
          <a:ln w="3175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250786" tIns="125393" rIns="250786" bIns="125393" anchor="ctr"/>
          <a:lstStyle/>
          <a:p>
            <a:pPr algn="ctr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94" y="604922"/>
            <a:ext cx="2873598" cy="13111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06411" y="1083544"/>
            <a:ext cx="3139225" cy="3615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Arial" charset="0"/>
          <a:cs typeface="Arial" charset="0"/>
        </a:defRPr>
      </a:lvl5pPr>
      <a:lvl6pPr marL="1253929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Arial" charset="0"/>
          <a:cs typeface="Arial" charset="0"/>
        </a:defRPr>
      </a:lvl6pPr>
      <a:lvl7pPr marL="2507859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Arial" charset="0"/>
          <a:cs typeface="Arial" charset="0"/>
        </a:defRPr>
      </a:lvl7pPr>
      <a:lvl8pPr marL="3761787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Arial" charset="0"/>
          <a:cs typeface="Arial" charset="0"/>
        </a:defRPr>
      </a:lvl8pPr>
      <a:lvl9pPr marL="5015717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626964" indent="-626964" algn="l" rtl="0" eaLnBrk="1" fontAlgn="base" hangingPunct="1">
        <a:spcBef>
          <a:spcPct val="35000"/>
        </a:spcBef>
        <a:spcAft>
          <a:spcPct val="15000"/>
        </a:spcAft>
        <a:buClr>
          <a:schemeClr val="accent2"/>
        </a:buClr>
        <a:buFont typeface="Wingdings" pitchFamily="2" charset="2"/>
        <a:buChar char="§"/>
        <a:defRPr sz="6600" b="1">
          <a:solidFill>
            <a:schemeClr val="tx1"/>
          </a:solidFill>
          <a:latin typeface="+mn-lt"/>
          <a:ea typeface="+mn-ea"/>
          <a:cs typeface="+mn-cs"/>
        </a:defRPr>
      </a:lvl1pPr>
      <a:lvl2pPr marL="1253929" indent="-622612" algn="l" rtl="0" eaLnBrk="1" fontAlgn="base" hangingPunct="1">
        <a:spcBef>
          <a:spcPct val="25000"/>
        </a:spcBef>
        <a:spcAft>
          <a:spcPct val="15000"/>
        </a:spcAft>
        <a:buClr>
          <a:schemeClr val="accent2"/>
        </a:buClr>
        <a:buFont typeface="Arial" charset="0"/>
        <a:buChar char="–"/>
        <a:defRPr sz="6000">
          <a:solidFill>
            <a:schemeClr val="tx1"/>
          </a:solidFill>
          <a:latin typeface="+mn-lt"/>
          <a:cs typeface="+mn-cs"/>
        </a:defRPr>
      </a:lvl2pPr>
      <a:lvl3pPr marL="1872186" indent="-61390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5500">
          <a:solidFill>
            <a:schemeClr val="tx1"/>
          </a:solidFill>
          <a:latin typeface="+mn-lt"/>
          <a:cs typeface="+mn-cs"/>
        </a:defRPr>
      </a:lvl3pPr>
      <a:lvl4pPr marL="2503506" indent="-62696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–"/>
        <a:defRPr sz="5500">
          <a:solidFill>
            <a:schemeClr val="tx1"/>
          </a:solidFill>
          <a:latin typeface="+mn-lt"/>
          <a:cs typeface="+mn-cs"/>
        </a:defRPr>
      </a:lvl4pPr>
      <a:lvl5pPr marL="3134823" indent="-62696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&gt;"/>
        <a:defRPr sz="5500">
          <a:solidFill>
            <a:schemeClr val="tx1"/>
          </a:solidFill>
          <a:latin typeface="+mn-lt"/>
          <a:cs typeface="+mn-cs"/>
        </a:defRPr>
      </a:lvl5pPr>
      <a:lvl6pPr marL="4388752" indent="-62696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&gt;"/>
        <a:defRPr>
          <a:solidFill>
            <a:schemeClr val="tx1"/>
          </a:solidFill>
          <a:latin typeface="+mn-lt"/>
          <a:cs typeface="+mn-cs"/>
        </a:defRPr>
      </a:lvl6pPr>
      <a:lvl7pPr marL="5642681" indent="-62696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&gt;"/>
        <a:defRPr>
          <a:solidFill>
            <a:schemeClr val="tx1"/>
          </a:solidFill>
          <a:latin typeface="+mn-lt"/>
          <a:cs typeface="+mn-cs"/>
        </a:defRPr>
      </a:lvl7pPr>
      <a:lvl8pPr marL="6896610" indent="-62696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&gt;"/>
        <a:defRPr>
          <a:solidFill>
            <a:schemeClr val="tx1"/>
          </a:solidFill>
          <a:latin typeface="+mn-lt"/>
          <a:cs typeface="+mn-cs"/>
        </a:defRPr>
      </a:lvl8pPr>
      <a:lvl9pPr marL="8150539" indent="-626964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&gt;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3929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7859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1787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5717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69646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3574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7504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1433" algn="l" defTabSz="2507859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0.png"/><Relationship Id="rId5" Type="http://schemas.openxmlformats.org/officeDocument/2006/relationships/image" Target="../media/image9.emf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94874" y="6373787"/>
            <a:ext cx="8963316" cy="6781820"/>
          </a:xfrm>
        </p:spPr>
        <p:txBody>
          <a:bodyPr wrap="square" lIns="151620" tIns="151620" rIns="151620" bIns="151620" anchor="t">
            <a:spAutoFit/>
          </a:bodyPr>
          <a:lstStyle/>
          <a:p>
            <a:pPr marL="174625" indent="-174625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>
                <a:latin typeface="Calibri"/>
                <a:ea typeface="Calibri"/>
                <a:cs typeface="Calibri"/>
              </a:rPr>
              <a:t>Data Generation Framework 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>
                <a:latin typeface="Calibri"/>
                <a:ea typeface="Calibri"/>
                <a:cs typeface="Calibri"/>
              </a:rPr>
              <a:t>Extract HLS features from Xilinx Vitis (xc7v &amp; xczu9) using </a:t>
            </a:r>
            <a:r>
              <a:rPr lang="en-US" err="1">
                <a:latin typeface="Calibri"/>
                <a:ea typeface="Calibri"/>
                <a:cs typeface="Calibri"/>
              </a:rPr>
              <a:t>Polybench</a:t>
            </a:r>
            <a:r>
              <a:rPr lang="en-US">
                <a:latin typeface="Calibri"/>
                <a:ea typeface="Calibri"/>
                <a:cs typeface="Calibri"/>
              </a:rPr>
              <a:t> benchmarks.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>
                <a:latin typeface="Calibri"/>
                <a:ea typeface="Calibri"/>
                <a:cs typeface="Calibri"/>
              </a:rPr>
              <a:t>9 circuits, 500+ configurations each (4500+ total samples via pragma variations).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>
                <a:latin typeface="Calibri"/>
                <a:ea typeface="Calibri"/>
                <a:cs typeface="Calibri"/>
              </a:rPr>
              <a:t>Input features: LUT, FF, BRAM, DSP counts + engineered features.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>
                <a:latin typeface="Calibri"/>
                <a:ea typeface="Calibri"/>
                <a:cs typeface="Calibri"/>
              </a:rPr>
              <a:t>Output labels: ASIC area estimates from </a:t>
            </a:r>
            <a:r>
              <a:rPr lang="en-US" err="1">
                <a:latin typeface="Calibri"/>
                <a:ea typeface="Calibri"/>
                <a:cs typeface="Calibri"/>
              </a:rPr>
              <a:t>Yosys</a:t>
            </a:r>
            <a:r>
              <a:rPr lang="en-US">
                <a:latin typeface="Calibri"/>
                <a:ea typeface="Calibri"/>
                <a:cs typeface="Calibri"/>
              </a:rPr>
              <a:t> gate-level synthesis with sky130 PDK.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>
                <a:latin typeface="Calibri"/>
                <a:ea typeface="Calibri"/>
                <a:cs typeface="Calibri"/>
              </a:rPr>
              <a:t>Clock period set to 10ns for timing aware resource utilization across tools.</a:t>
            </a:r>
          </a:p>
          <a:p>
            <a:pPr marL="174625" indent="-174625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Feature Engineering 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 total features: 4 raw (LUT, FF, DSP, BRAM) + 5 engineered (ratios, log transforms).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MinMax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and 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RobusScaler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for normalization.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Feature importance analysis: LUT &amp; FF are dominant predictors for area.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Domain-specific transforms ensures interpretability.</a:t>
            </a:r>
          </a:p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ker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Transfer Learning Strategy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Direct prediction for known circuit/FPGA combinations.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Light-weight fine-tuning (20% data, &lt;10min) for new circuits or cross-FPGA.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Residual based adaptation for handling architectural differences.</a:t>
            </a:r>
          </a:p>
          <a:p>
            <a:pPr marL="174625" indent="-174625">
              <a:spcAft>
                <a:spcPts val="0"/>
              </a:spcAft>
              <a:buClr>
                <a:srgbClr val="E5AA7F"/>
              </a:buClr>
              <a:buFont typeface="Wingdings,Sans-Serif" charset="0"/>
              <a:buChar char="§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Machine Learning pipeline</a:t>
            </a:r>
            <a:endParaRPr lang="en-US" b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  <a:buFont typeface="Wingdings,Sans-Serif" charset="0"/>
              <a:buChar char="§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Evaluated multiple ML models: MLP, </a:t>
            </a:r>
            <a:r>
              <a:rPr lang="en-US" err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Keras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NN, Random Forest, XG Boost.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  <a:buFont typeface="Wingdings,Sans-Serif" charset="0"/>
              <a:buChar char="§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Best performance: XG Boost (R</a:t>
            </a:r>
            <a:r>
              <a:rPr lang="en-US" sz="1100" baseline="300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: 0.994, MAPE: 2.26%).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  <a:buFont typeface="Wingdings,Sans-Serif" charset="0"/>
              <a:buChar char="§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Bootstrap sampling + K-fold cross-validation for robustness &amp; overfit prevention.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  <a:buFont typeface="Wingdings,Sans-Serif" charset="0"/>
              <a:buChar char="§"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90/10 train/test split for model validation.</a:t>
            </a:r>
          </a:p>
          <a:p>
            <a:pPr marL="349250" lvl="1" indent="-173355">
              <a:spcAft>
                <a:spcPts val="0"/>
              </a:spcAft>
              <a:buClr>
                <a:srgbClr val="E5AA7F"/>
              </a:buClr>
            </a:pP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576463" y="2845284"/>
            <a:ext cx="8116778" cy="507201"/>
          </a:xfrm>
        </p:spPr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Introduction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13998688" y="1557030"/>
            <a:ext cx="11868950" cy="476739"/>
          </a:xfrm>
        </p:spPr>
        <p:txBody>
          <a:bodyPr wrap="square">
            <a:spAutoFit/>
          </a:bodyPr>
          <a:lstStyle/>
          <a:p>
            <a:pPr marL="0" indent="0"/>
            <a:r>
              <a:rPr lang="en-US" sz="2700">
                <a:latin typeface="Calibri"/>
                <a:ea typeface="Calibri"/>
                <a:cs typeface="Calibri"/>
              </a:rPr>
              <a:t>Electrical &amp; Computer Engineering, The University of Texas at Austin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5"/>
          </p:nvPr>
        </p:nvSpPr>
        <p:spPr>
          <a:xfrm>
            <a:off x="18636928" y="13252883"/>
            <a:ext cx="8169802" cy="507201"/>
          </a:xfrm>
        </p:spPr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Conclusions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6"/>
          </p:nvPr>
        </p:nvSpPr>
        <p:spPr>
          <a:xfrm>
            <a:off x="18636929" y="13656015"/>
            <a:ext cx="8382227" cy="3215652"/>
          </a:xfrm>
        </p:spPr>
        <p:txBody>
          <a:bodyPr wrap="square" lIns="151620" tIns="151620" rIns="151620" bIns="151620" anchor="t">
            <a:spAutoFit/>
          </a:bodyPr>
          <a:lstStyle/>
          <a:p>
            <a:pPr marL="234950" indent="-234950">
              <a:lnSpc>
                <a:spcPct val="110000"/>
              </a:lnSpc>
              <a:buFont typeface="Arial"/>
              <a:buChar char="•"/>
            </a:pPr>
            <a:r>
              <a:rPr lang="en-US" b="0" dirty="0">
                <a:latin typeface="Calibri"/>
                <a:ea typeface="Calibri"/>
                <a:cs typeface="Calibri"/>
              </a:rPr>
              <a:t>MARU introduces a fast, learning-based framework for estimating ASIC-equivalent area directly from FPGA HLS reports.</a:t>
            </a:r>
          </a:p>
          <a:p>
            <a:pPr marL="234950" indent="-234950">
              <a:lnSpc>
                <a:spcPct val="110000"/>
              </a:lnSpc>
              <a:buFont typeface="Arial"/>
              <a:buChar char="•"/>
            </a:pPr>
            <a:r>
              <a:rPr lang="en-US" b="0" dirty="0">
                <a:latin typeface="Calibri"/>
                <a:ea typeface="Calibri"/>
                <a:cs typeface="Calibri"/>
              </a:rPr>
              <a:t>By leaning the nonlinear relationship between FPGA resource usage and gate-level area, MARU enables fair cross-design and cross-platform comparisoin while reducing evaluation time from days to minutes.</a:t>
            </a:r>
          </a:p>
          <a:p>
            <a:pPr marL="234950" indent="-234950">
              <a:lnSpc>
                <a:spcPct val="110000"/>
              </a:lnSpc>
              <a:buFont typeface="Arial"/>
              <a:buChar char="•"/>
            </a:pPr>
            <a:r>
              <a:rPr lang="en-US" b="0" dirty="0">
                <a:latin typeface="Calibri"/>
                <a:ea typeface="Calibri"/>
                <a:cs typeface="Calibri"/>
              </a:rPr>
              <a:t>This makes MARU a practical tool for early design space exploration, benchmarking, and FPGA-to-ASIC migration analysis.</a:t>
            </a:r>
          </a:p>
          <a:p>
            <a:pPr marL="234950" indent="-234950">
              <a:lnSpc>
                <a:spcPct val="110000"/>
              </a:lnSpc>
              <a:buFont typeface="Arial"/>
              <a:buChar char="•"/>
            </a:pPr>
            <a:endParaRPr lang="en-US" b="0">
              <a:latin typeface="Calibri"/>
              <a:ea typeface="Calibri"/>
              <a:cs typeface="Calibri"/>
            </a:endParaRPr>
          </a:p>
          <a:p>
            <a:pPr marL="234950" indent="-234950">
              <a:lnSpc>
                <a:spcPct val="110000"/>
              </a:lnSpc>
              <a:buFont typeface="Arial"/>
              <a:buChar char="•"/>
            </a:pPr>
            <a:endParaRPr lang="en-US" b="0">
              <a:latin typeface="Calibri"/>
              <a:ea typeface="Calibri"/>
              <a:cs typeface="Calibri"/>
            </a:endParaRPr>
          </a:p>
        </p:txBody>
      </p:sp>
      <p:sp>
        <p:nvSpPr>
          <p:cNvPr id="106" name="Title 105"/>
          <p:cNvSpPr>
            <a:spLocks noGrp="1"/>
          </p:cNvSpPr>
          <p:nvPr>
            <p:ph type="title"/>
          </p:nvPr>
        </p:nvSpPr>
        <p:spPr>
          <a:xfrm>
            <a:off x="2725034" y="21940"/>
            <a:ext cx="12143854" cy="2496911"/>
          </a:xfrm>
        </p:spPr>
        <p:txBody>
          <a:bodyPr/>
          <a:lstStyle/>
          <a:p>
            <a:pPr algn="ctr"/>
            <a:r>
              <a:rPr lang="en-US" sz="4800" b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MARU: An ML-Based Framework for Area Estimation from FPGA Resource Usage</a:t>
            </a:r>
            <a:endParaRPr lang="en-US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3" name="Text Placeholder 152"/>
          <p:cNvSpPr>
            <a:spLocks noGrp="1"/>
          </p:cNvSpPr>
          <p:nvPr>
            <p:ph type="body" sz="quarter" idx="20"/>
          </p:nvPr>
        </p:nvSpPr>
        <p:spPr>
          <a:xfrm>
            <a:off x="590177" y="5995397"/>
            <a:ext cx="8116778" cy="507201"/>
          </a:xfrm>
        </p:spPr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Methodology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04511" y="5773540"/>
            <a:ext cx="126689" cy="940476"/>
          </a:xfrm>
          <a:prstGeom prst="rect">
            <a:avLst/>
          </a:prstGeom>
          <a:noFill/>
        </p:spPr>
        <p:txBody>
          <a:bodyPr wrap="square" lIns="62700" tIns="31350" rIns="62700" bIns="31350" rtlCol="0">
            <a:spAutoFit/>
          </a:bodyPr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954" y="0"/>
            <a:ext cx="3097896" cy="2651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5218" y="-1"/>
            <a:ext cx="3836782" cy="1685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8" name="TextBox 57"/>
          <p:cNvSpPr txBox="1"/>
          <p:nvPr/>
        </p:nvSpPr>
        <p:spPr>
          <a:xfrm>
            <a:off x="2319964" y="15906949"/>
            <a:ext cx="4868811" cy="309534"/>
          </a:xfrm>
          <a:prstGeom prst="rect">
            <a:avLst/>
          </a:prstGeom>
          <a:noFill/>
        </p:spPr>
        <p:txBody>
          <a:bodyPr wrap="square" lIns="62700" tIns="31350" rIns="62700" bIns="31350" rtlCol="0" anchor="t">
            <a:spAutoFit/>
          </a:bodyPr>
          <a:lstStyle>
            <a:defPPr>
              <a:defRPr lang="en-US"/>
            </a:defPPr>
            <a:lvl1pPr algn="ctr">
              <a:defRPr sz="2500" kern="0">
                <a:solidFill>
                  <a:schemeClr val="accent1"/>
                </a:solidFill>
                <a:ea typeface="ＭＳ Ｐゴシック" charset="0"/>
              </a:defRPr>
            </a:lvl1pPr>
          </a:lstStyle>
          <a:p>
            <a:pPr algn="l"/>
            <a:r>
              <a:rPr lang="en-US" sz="1600" b="1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Feature list for ASIC cell area prediction</a:t>
            </a:r>
          </a:p>
        </p:txBody>
      </p:sp>
      <p:sp>
        <p:nvSpPr>
          <p:cNvPr id="100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9390864" y="6581465"/>
            <a:ext cx="17466494" cy="507201"/>
          </a:xfrm>
        </p:spPr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Results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597A0ED-6A9E-2F34-B906-BF292CE4B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661430"/>
              </p:ext>
            </p:extLst>
          </p:nvPr>
        </p:nvGraphicFramePr>
        <p:xfrm>
          <a:off x="2207825" y="12776413"/>
          <a:ext cx="4868812" cy="3033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692">
                  <a:extLst>
                    <a:ext uri="{9D8B030D-6E8A-4147-A177-3AD203B41FA5}">
                      <a16:colId xmlns:a16="http://schemas.microsoft.com/office/drawing/2014/main" val="2634991068"/>
                    </a:ext>
                  </a:extLst>
                </a:gridCol>
                <a:gridCol w="2910120">
                  <a:extLst>
                    <a:ext uri="{9D8B030D-6E8A-4147-A177-3AD203B41FA5}">
                      <a16:colId xmlns:a16="http://schemas.microsoft.com/office/drawing/2014/main" val="1858834850"/>
                    </a:ext>
                  </a:extLst>
                </a:gridCol>
              </a:tblGrid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Feature Name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Calibri"/>
                          <a:ea typeface="Calibri"/>
                          <a:cs typeface="Calibri"/>
                        </a:rPr>
                        <a:t>Description/Formula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64621466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LUT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Number of look-up tables used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16355761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FF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Number of flip-flops used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27621141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DSP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Number of DSP slices used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80082467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BRAM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Number of Block RAMs used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70827399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LUT_FF_ratio</a:t>
                      </a:r>
                      <a:endParaRPr lang="en-US" sz="1400" err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LUT/(FF+1)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78581927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Total_resources</a:t>
                      </a:r>
                      <a:endParaRPr lang="en-US" sz="1400" err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LUT+FF+DSP+BRAM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8505613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DSP_LUT_ratio</a:t>
                      </a:r>
                      <a:endParaRPr lang="en-US" sz="1400" err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DSP/(LUT+1)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77599432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Log_LUT</a:t>
                      </a:r>
                      <a:endParaRPr lang="en-US" sz="1400" err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Log(1+LUT)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801587383"/>
                  </a:ext>
                </a:extLst>
              </a:tr>
              <a:tr h="303381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Log_FF</a:t>
                      </a:r>
                      <a:endParaRPr lang="en-US" sz="1400" err="1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Calibri"/>
                          <a:ea typeface="Calibri"/>
                          <a:cs typeface="Calibri"/>
                        </a:rPr>
                        <a:t>Log(1+FF)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6017975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826B684-B327-30BE-8E3E-171462620F8E}"/>
              </a:ext>
            </a:extLst>
          </p:cNvPr>
          <p:cNvSpPr txBox="1"/>
          <p:nvPr/>
        </p:nvSpPr>
        <p:spPr>
          <a:xfrm>
            <a:off x="15776549" y="289978"/>
            <a:ext cx="8450170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000" b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Tarun Kholay, Anup Ashok Kedilaya,Aman Arora, Jaydeep P. Kulkarni, Lizy K. John</a:t>
            </a:r>
            <a:endParaRPr lang="en-US" sz="3000">
              <a:latin typeface="Calibri"/>
              <a:ea typeface="Calibri"/>
              <a:cs typeface="Calibri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897A251D-CF48-93DE-CCDD-BC1141583D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55705" y="2779544"/>
            <a:ext cx="8946979" cy="3563625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55E98E71-67BF-FD5D-F07D-5A25AB0A3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1880585"/>
              </p:ext>
            </p:extLst>
          </p:nvPr>
        </p:nvGraphicFramePr>
        <p:xfrm>
          <a:off x="9425219" y="13010642"/>
          <a:ext cx="8358669" cy="2950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5572">
                  <a:extLst>
                    <a:ext uri="{9D8B030D-6E8A-4147-A177-3AD203B41FA5}">
                      <a16:colId xmlns:a16="http://schemas.microsoft.com/office/drawing/2014/main" val="422875246"/>
                    </a:ext>
                  </a:extLst>
                </a:gridCol>
                <a:gridCol w="2176505">
                  <a:extLst>
                    <a:ext uri="{9D8B030D-6E8A-4147-A177-3AD203B41FA5}">
                      <a16:colId xmlns:a16="http://schemas.microsoft.com/office/drawing/2014/main" val="291377850"/>
                    </a:ext>
                  </a:extLst>
                </a:gridCol>
                <a:gridCol w="1520572">
                  <a:extLst>
                    <a:ext uri="{9D8B030D-6E8A-4147-A177-3AD203B41FA5}">
                      <a16:colId xmlns:a16="http://schemas.microsoft.com/office/drawing/2014/main" val="2370170523"/>
                    </a:ext>
                  </a:extLst>
                </a:gridCol>
                <a:gridCol w="1998010">
                  <a:extLst>
                    <a:ext uri="{9D8B030D-6E8A-4147-A177-3AD203B41FA5}">
                      <a16:colId xmlns:a16="http://schemas.microsoft.com/office/drawing/2014/main" val="58427438"/>
                    </a:ext>
                  </a:extLst>
                </a:gridCol>
                <a:gridCol w="1998010">
                  <a:extLst>
                    <a:ext uri="{9D8B030D-6E8A-4147-A177-3AD203B41FA5}">
                      <a16:colId xmlns:a16="http://schemas.microsoft.com/office/drawing/2014/main" val="3442835179"/>
                    </a:ext>
                  </a:extLst>
                </a:gridCol>
              </a:tblGrid>
              <a:tr h="27683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Exp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Type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Method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Configuration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Average R</a:t>
                      </a:r>
                      <a:r>
                        <a:rPr lang="en-US" sz="1600" kern="100" baseline="3000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4293456665"/>
                  </a:ext>
                </a:extLst>
              </a:tr>
              <a:tr h="42462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</a:p>
                  </a:txBody>
                  <a:tcPr marL="73025" marR="73025" marT="1270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Same Suite, Same FPGA (80/20)</a:t>
                      </a:r>
                    </a:p>
                  </a:txBody>
                  <a:tcPr marL="73025" marR="73025" marT="1270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Baseline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A(V) variants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0.994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1176046435"/>
                  </a:ext>
                </a:extLst>
              </a:tr>
              <a:tr h="276836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</a:p>
                  </a:txBody>
                  <a:tcPr marL="73025" marR="73025" marT="12700" marB="0" anchor="ctr"/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Cross-Suite, Same FPGA</a:t>
                      </a:r>
                    </a:p>
                  </a:txBody>
                  <a:tcPr marL="73025" marR="73025" marT="1270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Direct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A(V)→B,G,M,K,S(V)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0.32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4035253899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Fine-tuned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A+X’(V)→X(V)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0.99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1458570273"/>
                  </a:ext>
                </a:extLst>
              </a:tr>
              <a:tr h="276836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</a:p>
                  </a:txBody>
                  <a:tcPr marL="73025" marR="73025" marT="12700" marB="0" anchor="ctr"/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Same Suite, Cross-FPGA</a:t>
                      </a:r>
                    </a:p>
                  </a:txBody>
                  <a:tcPr marL="73025" marR="73025" marT="1270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Direct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A(V)→A(Z)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0.97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3139302197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Transfer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A(V)+A’(Z)→A(Z)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0.982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3538241440"/>
                  </a:ext>
                </a:extLst>
              </a:tr>
              <a:tr h="276836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</a:p>
                  </a:txBody>
                  <a:tcPr marL="73025" marR="73025" marT="12700" marB="0" anchor="ctr"/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Multi-Suite, Same FPGA</a:t>
                      </a:r>
                      <a:endParaRPr lang="en-US"/>
                    </a:p>
                  </a:txBody>
                  <a:tcPr marL="73025" marR="73025" marT="1270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Leave-one-out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8×(V)→1×(V)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-0.37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1911608097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Fine-tuned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8×+X’(V)→X(V)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0.96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1602618493"/>
                  </a:ext>
                </a:extLst>
              </a:tr>
              <a:tr h="276836"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</a:p>
                  </a:txBody>
                  <a:tcPr marL="73025" marR="73025" marT="12700" marB="0" anchor="ctr"/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Multi-Suite, Cross-FPGA</a:t>
                      </a:r>
                    </a:p>
                  </a:txBody>
                  <a:tcPr marL="73025" marR="73025" marT="1270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Direct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8×(V)→A(Z)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0.895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2936222829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Fine-tuned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8×(V)+A’(Z)→A(Z)</a:t>
                      </a:r>
                    </a:p>
                  </a:txBody>
                  <a:tcPr marL="73025" marR="73025" marT="12700" marB="0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0.925</a:t>
                      </a:r>
                    </a:p>
                  </a:txBody>
                  <a:tcPr marL="73025" marR="73025" marT="12700" marB="0"/>
                </a:tc>
                <a:extLst>
                  <a:ext uri="{0D108BD9-81ED-4DB2-BD59-A6C34878D82A}">
                    <a16:rowId xmlns:a16="http://schemas.microsoft.com/office/drawing/2014/main" val="3077089004"/>
                  </a:ext>
                </a:extLst>
              </a:tr>
            </a:tbl>
          </a:graphicData>
        </a:graphic>
      </p:graphicFrame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3378F6FF-4FBD-3A8A-C493-6C9C75CEE957}"/>
              </a:ext>
            </a:extLst>
          </p:cNvPr>
          <p:cNvSpPr txBox="1">
            <a:spLocks/>
          </p:cNvSpPr>
          <p:nvPr/>
        </p:nvSpPr>
        <p:spPr>
          <a:xfrm>
            <a:off x="9387248" y="15932853"/>
            <a:ext cx="8358667" cy="552423"/>
          </a:xfrm>
          <a:prstGeom prst="rect">
            <a:avLst/>
          </a:prstGeom>
        </p:spPr>
        <p:txBody>
          <a:bodyPr wrap="square" lIns="151620" tIns="151620" rIns="151620" bIns="151620" anchor="t">
            <a:spAutoFit/>
          </a:bodyPr>
          <a:lstStyle>
            <a:lvl1pPr marL="0" indent="0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chemeClr val="accent2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985529" indent="-379049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2pPr>
            <a:lvl3pPr marL="1364579" indent="-3790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3pPr>
            <a:lvl4pPr marL="1781534" indent="-4169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4pPr>
            <a:lvl5pPr marL="2084774" indent="-3032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5pPr>
            <a:lvl6pPr marL="4388752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5642681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6896610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8150539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defTabSz="914400"/>
            <a:r>
              <a:rPr lang="en-US" kern="0" dirty="0">
                <a:latin typeface="Calibri"/>
                <a:ea typeface="Calibri"/>
                <a:cs typeface="Calibri"/>
              </a:rPr>
              <a:t>A=atax, B=bicg, G=gemm/gesummv, M=mvt, K=k2mm/k3mm, S=syrk/syr2k. V=xc7v, Z=xczu9.</a:t>
            </a:r>
          </a:p>
        </p:txBody>
      </p:sp>
      <p:pic>
        <p:nvPicPr>
          <p:cNvPr id="5" name="Picture 4" descr="A comparison of a graph&#10;&#10;AI-generated content may be incorrect.">
            <a:extLst>
              <a:ext uri="{FF2B5EF4-FFF2-40B4-BE49-F238E27FC236}">
                <a16:creationId xmlns:a16="http://schemas.microsoft.com/office/drawing/2014/main" id="{06B01316-C46A-AA72-A7B4-FB5F2760969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-162" r="-139" b="43008"/>
          <a:stretch>
            <a:fillRect/>
          </a:stretch>
        </p:blipFill>
        <p:spPr>
          <a:xfrm>
            <a:off x="18370745" y="10358958"/>
            <a:ext cx="6436953" cy="2799314"/>
          </a:xfrm>
          <a:prstGeom prst="rect">
            <a:avLst/>
          </a:prstGeom>
        </p:spPr>
      </p:pic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1F41511D-2A78-4DE4-BFB3-64B14E1F3E51}"/>
              </a:ext>
            </a:extLst>
          </p:cNvPr>
          <p:cNvSpPr txBox="1">
            <a:spLocks/>
          </p:cNvSpPr>
          <p:nvPr/>
        </p:nvSpPr>
        <p:spPr>
          <a:xfrm>
            <a:off x="9419240" y="7170132"/>
            <a:ext cx="8660937" cy="5557415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 indent="0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chemeClr val="accent2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985529" indent="-379049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2pPr>
            <a:lvl3pPr marL="1364579" indent="-3790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3pPr>
            <a:lvl4pPr marL="1781534" indent="-4169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4pPr>
            <a:lvl5pPr marL="2084774" indent="-3032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5pPr>
            <a:lvl6pPr marL="4388752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5642681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6896610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8150539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kern="0" dirty="0">
                <a:latin typeface="Calibri"/>
                <a:ea typeface="Calibri"/>
                <a:cs typeface="Calibri"/>
              </a:rPr>
              <a:t>Experiment 1: Same Suite, </a:t>
            </a:r>
            <a:r>
              <a:rPr lang="en-US" kern="0" dirty="0">
                <a:latin typeface="Trebuchet MS"/>
                <a:ea typeface="Calibri"/>
                <a:cs typeface="Calibri"/>
              </a:rPr>
              <a:t>Same FPGA (80/20 cross-validation) </a:t>
            </a:r>
            <a:endParaRPr lang="en-US">
              <a:latin typeface="Trebuchet MS"/>
              <a:ea typeface="Calibri"/>
              <a:cs typeface="Calibri"/>
            </a:endParaRP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XGBoost achieves best performance: R</a:t>
            </a:r>
            <a:r>
              <a:rPr lang="en-US" kern="0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=0.994, MAPE=2.26%.</a:t>
            </a:r>
          </a:p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kern="0" dirty="0">
                <a:latin typeface="Calibri"/>
                <a:ea typeface="Calibri"/>
                <a:cs typeface="Calibri"/>
              </a:rPr>
              <a:t>Experiment 2: Cross-Suite, Same FPGA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Direct prediction degrades: R</a:t>
            </a:r>
            <a:r>
              <a:rPr lang="en-US" kern="0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for compute-intensive K3MM circuit is -44.55 and MVT (0.32).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Transfer learning improves accuracy R</a:t>
            </a:r>
            <a:r>
              <a:rPr lang="en-US" kern="0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by &gt;90%. Light-weight fine-tuning enables robust cross-circuit predictions.</a:t>
            </a:r>
          </a:p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kern="0" dirty="0">
                <a:latin typeface="Calibri"/>
                <a:ea typeface="Calibri"/>
                <a:cs typeface="Calibri"/>
              </a:rPr>
              <a:t>Experiment 3: Same Suite, Cross-FPGA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Residual based transfer learning improves R</a:t>
            </a:r>
            <a:r>
              <a:rPr lang="en-US" kern="0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0.982.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Largest gains seen in compute-intensive kernels (K3MM &amp; K2MM).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Demonstrates architecture-aware adaptation capabilities.</a:t>
            </a:r>
          </a:p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kern="0" dirty="0">
                <a:latin typeface="Calibri"/>
                <a:ea typeface="Calibri"/>
                <a:cs typeface="Calibri"/>
              </a:rPr>
              <a:t>Experiment 4: Multi-Suite, Same FPGA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Direct prediction shows degradation across all circuits with negative accuracy (R</a:t>
            </a:r>
            <a:r>
              <a:rPr lang="en-US" kern="0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) values.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Fine-tuning with 50% data improves R</a:t>
            </a:r>
            <a:r>
              <a:rPr lang="en-US" kern="0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 </a:t>
            </a: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across all circuits with average of 0.964.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Largest accuracy improvements in compute-heavy circuits (2%-3.5%).</a:t>
            </a:r>
          </a:p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kern="0" dirty="0">
                <a:latin typeface="Calibri"/>
                <a:ea typeface="Calibri"/>
                <a:cs typeface="Calibri"/>
              </a:rPr>
              <a:t>Experiment 5: Multi-Suite, Cross FPGA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Multi-circuit model generalizes well across FPGA with direct prediction of 0.895.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Residual-based transfer learning improves R</a:t>
            </a:r>
            <a:r>
              <a:rPr lang="en-US" kern="0" baseline="30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</a:t>
            </a: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to 0.925.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Validates scalability and reusability of learned patterns.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D10F90-27D3-208B-B641-DC780476EF37}"/>
              </a:ext>
            </a:extLst>
          </p:cNvPr>
          <p:cNvSpPr/>
          <p:nvPr/>
        </p:nvSpPr>
        <p:spPr>
          <a:xfrm>
            <a:off x="567836" y="4882752"/>
            <a:ext cx="8128123" cy="1134375"/>
          </a:xfrm>
          <a:prstGeom prst="rect">
            <a:avLst/>
          </a:prstGeom>
        </p:spPr>
        <p:txBody>
          <a:bodyPr wrap="square" lIns="62700" tIns="31350" rIns="62700" bIns="31350" anchor="t">
            <a:spAutoFit/>
          </a:bodyPr>
          <a:lstStyle/>
          <a:p>
            <a:pPr marL="174625" indent="-174625" defTabSz="627004">
              <a:spcBef>
                <a:spcPct val="35000"/>
              </a:spcBef>
              <a:buClr>
                <a:srgbClr val="E5AA7F"/>
              </a:buClr>
              <a:buFont typeface="Wingdings,Sans-Serif" charset="0"/>
              <a:buChar char="§"/>
            </a:pPr>
            <a:r>
              <a:rPr lang="en-US" sz="1600" b="1">
                <a:latin typeface="Calibri"/>
                <a:ea typeface="Calibri"/>
                <a:cs typeface="Calibri"/>
              </a:rPr>
              <a:t>Cell Area provides a unified, comparable metric that enables fair evaluation </a:t>
            </a:r>
            <a:endParaRPr lang="en-US">
              <a:latin typeface="Calibri"/>
              <a:ea typeface="Calibri"/>
              <a:cs typeface="Calibri"/>
            </a:endParaRPr>
          </a:p>
          <a:p>
            <a:pPr marL="174625" indent="-174625" defTabSz="627004">
              <a:spcBef>
                <a:spcPct val="35000"/>
              </a:spcBef>
              <a:buClr>
                <a:srgbClr val="E5AA7F"/>
              </a:buClr>
              <a:buFont typeface="Wingdings,Sans-Serif" charset="0"/>
              <a:buChar char="§"/>
            </a:pPr>
            <a:r>
              <a:rPr lang="en-US" sz="1600" b="1">
                <a:latin typeface="Calibri"/>
                <a:ea typeface="Calibri"/>
                <a:cs typeface="Calibri"/>
              </a:rPr>
              <a:t>Key Insight: </a:t>
            </a:r>
            <a:r>
              <a:rPr lang="en-US" sz="1600">
                <a:latin typeface="Calibri"/>
                <a:ea typeface="Calibri"/>
                <a:cs typeface="Calibri"/>
              </a:rPr>
              <a:t>Machine Learning can learn the nonlinear relationship between FPGA resource usage and ASIC cell area, enabling early, fast, and fair design comparison without running full synthesis and place-and-route.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8CCF6D00-F9B8-BD4C-42AF-A66414319F5D}"/>
              </a:ext>
            </a:extLst>
          </p:cNvPr>
          <p:cNvSpPr txBox="1">
            <a:spLocks/>
          </p:cNvSpPr>
          <p:nvPr/>
        </p:nvSpPr>
        <p:spPr>
          <a:xfrm>
            <a:off x="482458" y="3240515"/>
            <a:ext cx="8128123" cy="1808151"/>
          </a:xfrm>
          <a:prstGeom prst="rect">
            <a:avLst/>
          </a:prstGeom>
        </p:spPr>
        <p:txBody>
          <a:bodyPr wrap="square" lIns="151620" tIns="151620" rIns="151620" bIns="151620" anchor="t">
            <a:spAutoFit/>
          </a:bodyPr>
          <a:lstStyle>
            <a:lvl1pPr marL="0" indent="0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chemeClr val="accent2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985529" indent="-379049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2pPr>
            <a:lvl3pPr marL="1364579" indent="-3790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3pPr>
            <a:lvl4pPr marL="1781534" indent="-4169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4pPr>
            <a:lvl5pPr marL="2084774" indent="-3032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5pPr>
            <a:lvl6pPr marL="4388752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5642681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6896610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8150539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kern="0">
                <a:latin typeface="Calibri"/>
                <a:ea typeface="Calibri"/>
                <a:cs typeface="Calibri"/>
              </a:rPr>
              <a:t>Why Current FPGA Metrics Fail</a:t>
            </a:r>
            <a:endParaRPr lang="en-US" kern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kern="0">
                <a:latin typeface="Calibri"/>
                <a:ea typeface="Calibri"/>
                <a:cs typeface="Calibri"/>
              </a:rPr>
              <a:t>Modern FPGA design evaluations rely on heterogeneous resource counts: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>
                <a:latin typeface="Calibri"/>
                <a:ea typeface="Calibri"/>
                <a:cs typeface="Calibri"/>
              </a:rPr>
              <a:t>LUTs, FFs, DSPs, BRAMs are not interchangeable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>
                <a:latin typeface="Calibri"/>
                <a:ea typeface="Calibri"/>
                <a:cs typeface="Calibri"/>
              </a:rPr>
              <a:t>Cross-design and cross-platform comparisons are ambiguous</a:t>
            </a:r>
          </a:p>
          <a:p>
            <a:pPr marL="349250" lvl="1" indent="-173355" defTabSz="914400">
              <a:spcAft>
                <a:spcPts val="0"/>
              </a:spcAft>
              <a:buClr>
                <a:srgbClr val="E5AA7F"/>
              </a:buClr>
            </a:pPr>
            <a:r>
              <a:rPr lang="en-US" kern="0">
                <a:latin typeface="Calibri"/>
                <a:ea typeface="Calibri"/>
                <a:cs typeface="Calibri"/>
              </a:rPr>
              <a:t>Research results and benchmarks become hard to interpret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39E982FD-DC14-EED9-296E-0D346128EFC6}"/>
              </a:ext>
            </a:extLst>
          </p:cNvPr>
          <p:cNvSpPr txBox="1">
            <a:spLocks/>
          </p:cNvSpPr>
          <p:nvPr/>
        </p:nvSpPr>
        <p:spPr>
          <a:xfrm>
            <a:off x="24716659" y="7826199"/>
            <a:ext cx="2686781" cy="2075953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 indent="0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chemeClr val="accent2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985529" indent="-379049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2pPr>
            <a:lvl3pPr marL="1364579" indent="-3790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3pPr>
            <a:lvl4pPr marL="1781534" indent="-4169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4pPr>
            <a:lvl5pPr marL="2084774" indent="-3032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5pPr>
            <a:lvl6pPr marL="4388752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5642681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6896610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8150539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defTabSz="914400">
              <a:spcAft>
                <a:spcPts val="0"/>
              </a:spcAft>
            </a:pPr>
            <a:r>
              <a:rPr lang="en-US" sz="1500" b="0" kern="0">
                <a:solidFill>
                  <a:srgbClr val="000000"/>
                </a:solidFill>
                <a:latin typeface="+mn-lt"/>
                <a:ea typeface="Calibri"/>
                <a:cs typeface="Calibri"/>
              </a:rPr>
              <a:t>Multi-Suite, Same FPGA Area Estimate (Experiment 4)</a:t>
            </a:r>
            <a:endParaRPr lang="en-US" sz="1500">
              <a:latin typeface="+mn-lt"/>
            </a:endParaRPr>
          </a:p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sz="1400" b="0" kern="0">
                <a:latin typeface="+mn-lt"/>
                <a:ea typeface="Calibri"/>
                <a:cs typeface="Calibri"/>
              </a:rPr>
              <a:t>Direct prediction shows poor performance across unseen circuits, but fine-tuning consistently restores high accuracy (R² ≈ 0.96 average), with the largest gains in compute-intensive kernels.</a:t>
            </a:r>
            <a:endParaRPr lang="en-US" sz="1400">
              <a:latin typeface="+mn-lt"/>
            </a:endParaRP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57DD58B5-22B2-6567-492C-CE9567B1AF78}"/>
              </a:ext>
            </a:extLst>
          </p:cNvPr>
          <p:cNvSpPr txBox="1">
            <a:spLocks/>
          </p:cNvSpPr>
          <p:nvPr/>
        </p:nvSpPr>
        <p:spPr>
          <a:xfrm>
            <a:off x="24787013" y="10709851"/>
            <a:ext cx="2546072" cy="1829732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lvl1pPr marL="0" indent="0" algn="l" rtl="0" eaLnBrk="1" fontAlgn="base" hangingPunct="1">
              <a:spcBef>
                <a:spcPct val="35000"/>
              </a:spcBef>
              <a:spcAft>
                <a:spcPct val="15000"/>
              </a:spcAft>
              <a:buClr>
                <a:schemeClr val="accent2"/>
              </a:buClr>
              <a:buFont typeface="Wingdings" pitchFamily="2" charset="2"/>
              <a:buNone/>
              <a:defRPr sz="1600" b="1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985529" indent="-379049" algn="l" rtl="0" eaLnBrk="1" fontAlgn="base" hangingPunct="1">
              <a:spcBef>
                <a:spcPct val="25000"/>
              </a:spcBef>
              <a:spcAft>
                <a:spcPct val="1500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2pPr>
            <a:lvl3pPr marL="1364579" indent="-37904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3pPr>
            <a:lvl4pPr marL="1781534" indent="-41695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4pPr>
            <a:lvl5pPr marL="2084774" indent="-3032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 sz="1600">
                <a:solidFill>
                  <a:schemeClr val="tx1"/>
                </a:solidFill>
                <a:latin typeface="Trebuchet MS" pitchFamily="34" charset="0"/>
                <a:cs typeface="+mn-cs"/>
              </a:defRPr>
            </a:lvl5pPr>
            <a:lvl6pPr marL="4388752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5642681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6896610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8150539" indent="-62696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&gt;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defTabSz="914400">
              <a:spcAft>
                <a:spcPts val="0"/>
              </a:spcAft>
              <a:buClr>
                <a:srgbClr val="E5AA7F"/>
              </a:buClr>
            </a:pPr>
            <a:r>
              <a:rPr lang="en-US" sz="1500" b="0" kern="0">
                <a:latin typeface="+mn-lt"/>
                <a:ea typeface="Calibri"/>
                <a:cs typeface="Calibri"/>
              </a:rPr>
              <a:t>Multi-Sute, Cross-FPGA Area Estimate (Experiment 5)</a:t>
            </a:r>
            <a:endParaRPr lang="en-US" sz="1500">
              <a:latin typeface="+mn-lt"/>
              <a:ea typeface="Calibri"/>
              <a:cs typeface="Calibri"/>
            </a:endParaRPr>
          </a:p>
          <a:p>
            <a:pPr marL="174625" indent="-174625" defTabSz="914400">
              <a:spcAft>
                <a:spcPts val="0"/>
              </a:spcAft>
              <a:buClr>
                <a:srgbClr val="E5AA7F"/>
              </a:buClr>
              <a:buFont typeface="Wingdings" charset="0"/>
              <a:buChar char="§"/>
            </a:pPr>
            <a:r>
              <a:rPr lang="en-US" sz="1400" b="0" kern="0">
                <a:latin typeface="+mn-lt"/>
                <a:ea typeface="Calibri"/>
                <a:cs typeface="Calibri"/>
              </a:rPr>
              <a:t>Learned area–resource relationships transfer across FPGA generations, with residual-based fine-tuning improving robustness and reducing absolute error.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1C006A-2441-56AC-0480-E19B688EDE2A}"/>
              </a:ext>
            </a:extLst>
          </p:cNvPr>
          <p:cNvSpPr txBox="1"/>
          <p:nvPr/>
        </p:nvSpPr>
        <p:spPr>
          <a:xfrm>
            <a:off x="14639767" y="1966144"/>
            <a:ext cx="13716000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700" b="1" baseline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School of Computing and </a:t>
            </a:r>
            <a:r>
              <a:rPr lang="en-US" sz="2700" b="1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Augmented Intelligence</a:t>
            </a:r>
            <a:r>
              <a:rPr lang="en-US" sz="2700" b="1" baseline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, Arizona State University</a:t>
            </a:r>
            <a:endParaRPr lang="en-US"/>
          </a:p>
          <a:p>
            <a:pPr algn="ctr"/>
            <a:endParaRPr lang="en-US"/>
          </a:p>
        </p:txBody>
      </p:sp>
      <p:pic>
        <p:nvPicPr>
          <p:cNvPr id="9" name="Picture 8" descr="A diagram of a model&#10;&#10;AI-generated content may be incorrect.">
            <a:extLst>
              <a:ext uri="{FF2B5EF4-FFF2-40B4-BE49-F238E27FC236}">
                <a16:creationId xmlns:a16="http://schemas.microsoft.com/office/drawing/2014/main" id="{EFA73B9D-5A64-D72B-4544-21AFE51093A8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t="-486" r="69" b="-130"/>
          <a:stretch>
            <a:fillRect/>
          </a:stretch>
        </p:blipFill>
        <p:spPr>
          <a:xfrm>
            <a:off x="18507050" y="2838594"/>
            <a:ext cx="8455674" cy="3573264"/>
          </a:xfrm>
          <a:prstGeom prst="rect">
            <a:avLst/>
          </a:prstGeom>
        </p:spPr>
      </p:pic>
      <p:pic>
        <p:nvPicPr>
          <p:cNvPr id="17" name="Picture 16" descr="A table with numbers and symbols&#10;&#10;AI-generated content may be incorrect.">
            <a:extLst>
              <a:ext uri="{FF2B5EF4-FFF2-40B4-BE49-F238E27FC236}">
                <a16:creationId xmlns:a16="http://schemas.microsoft.com/office/drawing/2014/main" id="{4C41EED6-8F52-0D4B-E6EF-93C167A5B7C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526352" y="7144635"/>
            <a:ext cx="6079731" cy="30796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osterPresentations.com-36x56-Template-V2b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ssic 3 Column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Right Highlight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Classic 3 Column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UT">
  <a:themeElements>
    <a:clrScheme name="">
      <a:dk1>
        <a:srgbClr val="000000"/>
      </a:dk1>
      <a:lt1>
        <a:srgbClr val="FFFFFF"/>
      </a:lt1>
      <a:dk2>
        <a:srgbClr val="CC5500"/>
      </a:dk2>
      <a:lt2>
        <a:srgbClr val="808080"/>
      </a:lt2>
      <a:accent1>
        <a:srgbClr val="CC5500"/>
      </a:accent1>
      <a:accent2>
        <a:srgbClr val="E5AA7F"/>
      </a:accent2>
      <a:accent3>
        <a:srgbClr val="FFFFFF"/>
      </a:accent3>
      <a:accent4>
        <a:srgbClr val="000000"/>
      </a:accent4>
      <a:accent5>
        <a:srgbClr val="E2B4AA"/>
      </a:accent5>
      <a:accent6>
        <a:srgbClr val="CF9A72"/>
      </a:accent6>
      <a:hlink>
        <a:srgbClr val="C0C0C0"/>
      </a:hlink>
      <a:folHlink>
        <a:srgbClr val="D18213"/>
      </a:folHlink>
    </a:clrScheme>
    <a:fontScheme name="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T 1">
        <a:dk1>
          <a:srgbClr val="000000"/>
        </a:dk1>
        <a:lt1>
          <a:srgbClr val="FFFFFF"/>
        </a:lt1>
        <a:dk2>
          <a:srgbClr val="7889FB"/>
        </a:dk2>
        <a:lt2>
          <a:srgbClr val="808080"/>
        </a:lt2>
        <a:accent1>
          <a:srgbClr val="7889FB"/>
        </a:accent1>
        <a:accent2>
          <a:srgbClr val="2DB6B3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28A5A2"/>
        </a:accent6>
        <a:hlink>
          <a:srgbClr val="C0C0C0"/>
        </a:hlink>
        <a:folHlink>
          <a:srgbClr val="D182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T 2">
        <a:dk1>
          <a:srgbClr val="808080"/>
        </a:dk1>
        <a:lt1>
          <a:srgbClr val="FFFFFF"/>
        </a:lt1>
        <a:dk2>
          <a:srgbClr val="000000"/>
        </a:dk2>
        <a:lt2>
          <a:srgbClr val="CCCCFF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C0C0C0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PosterPresentations.com-36x56-Template-V2b</Template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PosterPresentations.com-36x56-Template-V2b</vt:lpstr>
      <vt:lpstr>1_Classic 3 Columns</vt:lpstr>
      <vt:lpstr>Classic - Wide Center</vt:lpstr>
      <vt:lpstr>Right Highlight</vt:lpstr>
      <vt:lpstr>2_Classic 3 Columns</vt:lpstr>
      <vt:lpstr>UT</vt:lpstr>
      <vt:lpstr>MARU: An ML-Based Framework for Area Estimation from FPGA Resource Usage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PosterPresentations.com - 510.649.3001</dc:creator>
  <cp:revision>23</cp:revision>
  <cp:lastPrinted>2011-10-03T01:01:11Z</cp:lastPrinted>
  <dcterms:created xsi:type="dcterms:W3CDTF">2011-04-21T17:09:44Z</dcterms:created>
  <dcterms:modified xsi:type="dcterms:W3CDTF">2026-03-30T13:57:49Z</dcterms:modified>
</cp:coreProperties>
</file>